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35"/>
  </p:notesMasterIdLst>
  <p:sldIdLst>
    <p:sldId id="256" r:id="rId2"/>
    <p:sldId id="320" r:id="rId3"/>
    <p:sldId id="378" r:id="rId4"/>
    <p:sldId id="379" r:id="rId5"/>
    <p:sldId id="380" r:id="rId6"/>
    <p:sldId id="381" r:id="rId7"/>
    <p:sldId id="382" r:id="rId8"/>
    <p:sldId id="412" r:id="rId9"/>
    <p:sldId id="413" r:id="rId10"/>
    <p:sldId id="414" r:id="rId11"/>
    <p:sldId id="415" r:id="rId12"/>
    <p:sldId id="416" r:id="rId13"/>
    <p:sldId id="417" r:id="rId14"/>
    <p:sldId id="418" r:id="rId15"/>
    <p:sldId id="419" r:id="rId16"/>
    <p:sldId id="420" r:id="rId17"/>
    <p:sldId id="421" r:id="rId18"/>
    <p:sldId id="422" r:id="rId19"/>
    <p:sldId id="423" r:id="rId20"/>
    <p:sldId id="424" r:id="rId21"/>
    <p:sldId id="425" r:id="rId22"/>
    <p:sldId id="426" r:id="rId23"/>
    <p:sldId id="427" r:id="rId24"/>
    <p:sldId id="428" r:id="rId25"/>
    <p:sldId id="429" r:id="rId26"/>
    <p:sldId id="430" r:id="rId27"/>
    <p:sldId id="431" r:id="rId28"/>
    <p:sldId id="432" r:id="rId29"/>
    <p:sldId id="433" r:id="rId30"/>
    <p:sldId id="434" r:id="rId31"/>
    <p:sldId id="435" r:id="rId32"/>
    <p:sldId id="437" r:id="rId33"/>
    <p:sldId id="411" r:id="rId34"/>
  </p:sldIdLst>
  <p:sldSz cx="9144000" cy="5143500" type="screen16x9"/>
  <p:notesSz cx="6858000" cy="9144000"/>
  <p:embeddedFontLst>
    <p:embeddedFont>
      <p:font typeface="Raleway" charset="-52"/>
      <p:regular r:id="rId36"/>
      <p:bold r:id="rId37"/>
      <p:italic r:id="rId38"/>
      <p:boldItalic r:id="rId39"/>
    </p:embeddedFont>
    <p:embeddedFont>
      <p:font typeface="Nunito" charset="-52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EC2C55D3-BC1B-4C90-8F5A-7F2D024E2468}">
  <a:tblStyle styleId="{EC2C55D3-BC1B-4C90-8F5A-7F2D024E24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7B749C-A777-40F8-91C4-A41D01914EF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294" y="-6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267850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850795" y="-2790360"/>
            <a:ext cx="12435573" cy="10677062"/>
            <a:chOff x="-1850795" y="-2790360"/>
            <a:chExt cx="12435573" cy="10677062"/>
          </a:xfrm>
        </p:grpSpPr>
        <p:pic>
          <p:nvPicPr>
            <p:cNvPr id="10" name="Google Shape;10;p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440775" y="-2790360"/>
              <a:ext cx="9144003" cy="3705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1850795" y="2743200"/>
              <a:ext cx="6349542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92952" y="2305050"/>
              <a:ext cx="4387547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13250" y="1525050"/>
            <a:ext cx="7717500" cy="166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07700" y="3187350"/>
            <a:ext cx="45288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7"/>
          <p:cNvGrpSpPr/>
          <p:nvPr/>
        </p:nvGrpSpPr>
        <p:grpSpPr>
          <a:xfrm>
            <a:off x="-2213779" y="-3870539"/>
            <a:ext cx="14851862" cy="11516984"/>
            <a:chOff x="-2213779" y="-3870539"/>
            <a:chExt cx="14851862" cy="11516984"/>
          </a:xfrm>
        </p:grpSpPr>
        <p:pic>
          <p:nvPicPr>
            <p:cNvPr id="44" name="Google Shape;44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2384137">
              <a:off x="7113312" y="1694653"/>
              <a:ext cx="4387546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45;p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713368">
              <a:off x="-4524379" y="-1001760"/>
              <a:ext cx="9144006" cy="37058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2032800" y="1897775"/>
            <a:ext cx="5078400" cy="18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36"/>
          <p:cNvGrpSpPr/>
          <p:nvPr/>
        </p:nvGrpSpPr>
        <p:grpSpPr>
          <a:xfrm>
            <a:off x="-3653639" y="-2790360"/>
            <a:ext cx="15724511" cy="11210106"/>
            <a:chOff x="-3653639" y="-2790360"/>
            <a:chExt cx="15724511" cy="11210106"/>
          </a:xfrm>
        </p:grpSpPr>
        <p:pic>
          <p:nvPicPr>
            <p:cNvPr id="285" name="Google Shape;285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440775" y="-2790360"/>
              <a:ext cx="9144003" cy="3705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p3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660645">
              <a:off x="-2822346" y="2095850"/>
              <a:ext cx="6349545" cy="51435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557935">
              <a:off x="6778778" y="1904999"/>
              <a:ext cx="4387548" cy="51435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37"/>
          <p:cNvGrpSpPr/>
          <p:nvPr/>
        </p:nvGrpSpPr>
        <p:grpSpPr>
          <a:xfrm>
            <a:off x="-3038425" y="-2885610"/>
            <a:ext cx="15526757" cy="10936860"/>
            <a:chOff x="-3038425" y="-2885610"/>
            <a:chExt cx="15526757" cy="10936860"/>
          </a:xfrm>
        </p:grpSpPr>
        <p:pic>
          <p:nvPicPr>
            <p:cNvPr id="290" name="Google Shape;290;p3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330951" y="-2885610"/>
              <a:ext cx="9144003" cy="3705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3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1028951" flipH="1">
              <a:off x="5521633" y="2085974"/>
              <a:ext cx="634954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600190" flipH="1">
              <a:off x="-2117498" y="1333498"/>
              <a:ext cx="4387549" cy="514350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8" r:id="rId3"/>
    <p:sldLayoutId id="2147483682" r:id="rId4"/>
    <p:sldLayoutId id="214748368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1"/>
          <p:cNvSpPr txBox="1">
            <a:spLocks noGrp="1"/>
          </p:cNvSpPr>
          <p:nvPr>
            <p:ph type="ctrTitle"/>
          </p:nvPr>
        </p:nvSpPr>
        <p:spPr>
          <a:xfrm>
            <a:off x="713250" y="1525050"/>
            <a:ext cx="7717500" cy="166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000" dirty="0" smtClean="0"/>
              <a:t>Python</a:t>
            </a:r>
            <a:endParaRPr sz="4000" dirty="0"/>
          </a:p>
        </p:txBody>
      </p:sp>
      <p:sp>
        <p:nvSpPr>
          <p:cNvPr id="304" name="Google Shape;304;p41"/>
          <p:cNvSpPr txBox="1">
            <a:spLocks noGrp="1"/>
          </p:cNvSpPr>
          <p:nvPr>
            <p:ph type="subTitle" idx="1"/>
          </p:nvPr>
        </p:nvSpPr>
        <p:spPr>
          <a:xfrm>
            <a:off x="2307700" y="3187350"/>
            <a:ext cx="45288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 smtClean="0"/>
              <a:t>КЛАССЫ И ОБЪЕКТЫ</a:t>
            </a:r>
            <a:endParaRPr lang="en-US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827584" y="267494"/>
            <a:ext cx="748883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Raleway" charset="-52"/>
              </a:rPr>
              <a:t>Г</a:t>
            </a:r>
            <a:r>
              <a:rPr lang="ru-RU" sz="1100" dirty="0" smtClean="0">
                <a:latin typeface="Raleway" charset="-52"/>
              </a:rPr>
              <a:t>осударственное </a:t>
            </a:r>
            <a:r>
              <a:rPr lang="ru-RU" sz="1100" dirty="0">
                <a:latin typeface="Raleway" charset="-52"/>
              </a:rPr>
              <a:t>бюджетное профессиональное образовательное учреждение Новосибирской области</a:t>
            </a:r>
          </a:p>
          <a:p>
            <a:pPr algn="ctr"/>
            <a:r>
              <a:rPr lang="ru-RU" sz="1100" b="1" dirty="0">
                <a:latin typeface="Raleway" charset="-52"/>
              </a:rPr>
              <a:t>Новосибирский авиационный технический колледж</a:t>
            </a:r>
            <a:br>
              <a:rPr lang="ru-RU" sz="1100" b="1" dirty="0">
                <a:latin typeface="Raleway" charset="-52"/>
              </a:rPr>
            </a:br>
            <a:r>
              <a:rPr lang="ru-RU" sz="1100" b="1" dirty="0">
                <a:latin typeface="Raleway" charset="-52"/>
              </a:rPr>
              <a:t>имени Б.С. </a:t>
            </a:r>
            <a:r>
              <a:rPr lang="ru-RU" sz="1100" b="1" dirty="0" err="1">
                <a:latin typeface="Raleway" charset="-52"/>
              </a:rPr>
              <a:t>Галущака</a:t>
            </a:r>
            <a:endParaRPr lang="ru-RU" sz="1100" b="1" dirty="0">
              <a:effectLst/>
              <a:latin typeface="Raleway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ru-RU" dirty="0" smtClean="0"/>
              <a:t>Общие теоретические сведения</a:t>
            </a:r>
            <a:endParaRPr lang="ru-RU" dirty="0">
              <a:effectLst/>
            </a:endParaRPr>
          </a:p>
        </p:txBody>
      </p:sp>
      <p:sp>
        <p:nvSpPr>
          <p:cNvPr id="355" name="Google Shape;355;p47"/>
          <p:cNvSpPr txBox="1">
            <a:spLocks noGrp="1"/>
          </p:cNvSpPr>
          <p:nvPr>
            <p:ph type="subTitle" idx="1"/>
          </p:nvPr>
        </p:nvSpPr>
        <p:spPr>
          <a:xfrm>
            <a:off x="1187624" y="1131590"/>
            <a:ext cx="7200800" cy="2448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ru-RU" dirty="0"/>
              <a:t>Присвоим ему новое значение</a:t>
            </a:r>
            <a:r>
              <a:rPr lang="ru-RU" dirty="0" smtClean="0"/>
              <a:t>:</a:t>
            </a:r>
          </a:p>
          <a:p>
            <a:pPr marL="0" lvl="0" indent="0">
              <a:buSzPts val="1100"/>
              <a:buNone/>
            </a:pPr>
            <a:endParaRPr lang="ru-RU" dirty="0"/>
          </a:p>
          <a:p>
            <a:pPr marL="0" lvl="0" indent="0">
              <a:buSzPts val="1100"/>
              <a:buNone/>
            </a:pPr>
            <a:endParaRPr lang="ru-RU" dirty="0" smtClean="0"/>
          </a:p>
          <a:p>
            <a:pPr marL="0" lvl="0" indent="0">
              <a:buSzPts val="1100"/>
              <a:buNone/>
            </a:pPr>
            <a:endParaRPr lang="ru-RU" dirty="0"/>
          </a:p>
          <a:p>
            <a:pPr marL="0" lvl="0" indent="0">
              <a:buSzPts val="1100"/>
              <a:buNone/>
            </a:pPr>
            <a:endParaRPr lang="ru-RU" dirty="0" smtClean="0"/>
          </a:p>
          <a:p>
            <a:pPr marL="0" lvl="0" indent="0">
              <a:buSzPts val="1100"/>
              <a:buNone/>
            </a:pPr>
            <a:r>
              <a:rPr lang="ru-RU" dirty="0"/>
              <a:t>Создадим два объекта класса </a:t>
            </a:r>
            <a:r>
              <a:rPr lang="ru-RU" dirty="0" err="1"/>
              <a:t>Rectangle</a:t>
            </a:r>
            <a:r>
              <a:rPr lang="ru-RU" dirty="0"/>
              <a:t> и проверим, что </a:t>
            </a:r>
            <a:r>
              <a:rPr lang="ru-RU" dirty="0" err="1"/>
              <a:t>default_color</a:t>
            </a:r>
            <a:r>
              <a:rPr lang="ru-RU" dirty="0"/>
              <a:t> у них совпадает</a:t>
            </a:r>
            <a:r>
              <a:rPr lang="ru-RU" dirty="0" smtClean="0"/>
              <a:t>:</a:t>
            </a:r>
          </a:p>
          <a:p>
            <a:pPr marL="0" lvl="0" indent="0">
              <a:buSzPts val="1100"/>
              <a:buNone/>
            </a:pPr>
            <a:endParaRPr lang="ru-RU" dirty="0"/>
          </a:p>
          <a:p>
            <a:pPr marL="0" lvl="0" indent="0">
              <a:buSzPts val="1100"/>
              <a:buNone/>
            </a:pPr>
            <a:endParaRPr lang="ru-RU" dirty="0" smtClean="0"/>
          </a:p>
          <a:p>
            <a:pPr marL="0" lvl="0" indent="0">
              <a:buSzPts val="1100"/>
              <a:buNone/>
            </a:pPr>
            <a:endParaRPr lang="en-US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19622"/>
            <a:ext cx="4025057" cy="723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54210"/>
            <a:ext cx="3384376" cy="1331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240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ru-RU" dirty="0" smtClean="0"/>
              <a:t>Общие теоретические сведения</a:t>
            </a:r>
            <a:endParaRPr lang="ru-RU" dirty="0">
              <a:effectLst/>
            </a:endParaRPr>
          </a:p>
        </p:txBody>
      </p:sp>
      <p:sp>
        <p:nvSpPr>
          <p:cNvPr id="355" name="Google Shape;355;p47"/>
          <p:cNvSpPr txBox="1">
            <a:spLocks noGrp="1"/>
          </p:cNvSpPr>
          <p:nvPr>
            <p:ph type="subTitle" idx="1"/>
          </p:nvPr>
        </p:nvSpPr>
        <p:spPr>
          <a:xfrm>
            <a:off x="1187624" y="1131590"/>
            <a:ext cx="7200800" cy="2448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ru-RU" dirty="0"/>
              <a:t>Если поменять значение </a:t>
            </a:r>
            <a:r>
              <a:rPr lang="ru-RU" dirty="0" err="1"/>
              <a:t>default_color</a:t>
            </a:r>
            <a:r>
              <a:rPr lang="ru-RU" dirty="0"/>
              <a:t> через имя класса </a:t>
            </a:r>
            <a:r>
              <a:rPr lang="ru-RU" dirty="0" err="1"/>
              <a:t>Rectangle</a:t>
            </a:r>
            <a:r>
              <a:rPr lang="ru-RU" dirty="0"/>
              <a:t>, то все будет ожидаемо: у объектов r1 и r2 это значение изменится, но если поменять его через экземпляр класса, то у экземпляра будет создан атрибут с таким же именем как статический, а доступ к последнему будет потерян:</a:t>
            </a:r>
          </a:p>
          <a:p>
            <a:pPr marL="0" lvl="0" indent="0">
              <a:buSzPts val="1100"/>
              <a:buNone/>
            </a:pPr>
            <a:endParaRPr lang="ru-RU" dirty="0"/>
          </a:p>
          <a:p>
            <a:pPr marL="0" lvl="0" indent="0">
              <a:buSzPts val="1100"/>
              <a:buNone/>
            </a:pPr>
            <a:r>
              <a:rPr lang="ru-RU" dirty="0"/>
              <a:t>Меняем </a:t>
            </a:r>
            <a:r>
              <a:rPr lang="ru-RU" dirty="0" err="1"/>
              <a:t>default_color</a:t>
            </a:r>
            <a:r>
              <a:rPr lang="ru-RU" dirty="0"/>
              <a:t> через r1</a:t>
            </a:r>
            <a:r>
              <a:rPr lang="ru-RU" dirty="0" smtClean="0"/>
              <a:t>:</a:t>
            </a:r>
          </a:p>
          <a:p>
            <a:pPr marL="0" lvl="0" indent="0">
              <a:buSzPts val="1100"/>
              <a:buNone/>
            </a:pPr>
            <a:endParaRPr lang="ru-RU" dirty="0"/>
          </a:p>
          <a:p>
            <a:pPr marL="0" lvl="0" indent="0">
              <a:buSzPts val="1100"/>
              <a:buNone/>
            </a:pPr>
            <a:endParaRPr lang="ru-RU" dirty="0" smtClean="0"/>
          </a:p>
          <a:p>
            <a:pPr marL="0" lvl="0" indent="0">
              <a:buSzPts val="1100"/>
              <a:buNone/>
            </a:pPr>
            <a:endParaRPr lang="ru-RU" dirty="0"/>
          </a:p>
          <a:p>
            <a:pPr marL="0" lvl="0" indent="0">
              <a:buSzPts val="1100"/>
              <a:buNone/>
            </a:pPr>
            <a:endParaRPr lang="ru-RU" dirty="0" smtClean="0"/>
          </a:p>
          <a:p>
            <a:pPr marL="0" lvl="0" indent="0">
              <a:buSzPts val="1100"/>
              <a:buNone/>
            </a:pPr>
            <a:r>
              <a:rPr lang="ru-RU" dirty="0"/>
              <a:t>При этом у r2 остается значение статического атрибута</a:t>
            </a:r>
            <a:r>
              <a:rPr lang="ru-RU" dirty="0" smtClean="0"/>
              <a:t>:</a:t>
            </a:r>
          </a:p>
          <a:p>
            <a:pPr marL="0" lvl="0" indent="0">
              <a:buSzPts val="1100"/>
              <a:buNone/>
            </a:pPr>
            <a:endParaRPr lang="ru-RU" dirty="0"/>
          </a:p>
          <a:p>
            <a:pPr marL="0" lvl="0" indent="0">
              <a:buSzPts val="1100"/>
              <a:buNone/>
            </a:pPr>
            <a:endParaRPr lang="ru-RU" dirty="0" smtClean="0"/>
          </a:p>
          <a:p>
            <a:pPr marL="0" lvl="0" indent="0">
              <a:buSzPts val="1100"/>
              <a:buNone/>
            </a:pPr>
            <a:endParaRPr lang="ru-RU" dirty="0"/>
          </a:p>
          <a:p>
            <a:pPr marL="0" lvl="0" indent="0">
              <a:buSzPts val="1100"/>
              <a:buNone/>
            </a:pPr>
            <a:endParaRPr lang="ru-RU" dirty="0" smtClean="0"/>
          </a:p>
          <a:p>
            <a:pPr marL="0" lvl="0" indent="0">
              <a:buSzPts val="1100"/>
              <a:buNone/>
            </a:pPr>
            <a:endParaRPr lang="ru-RU" dirty="0"/>
          </a:p>
          <a:p>
            <a:pPr marL="0" lvl="0" indent="0">
              <a:buSzPts val="1100"/>
              <a:buNone/>
            </a:pPr>
            <a:endParaRPr lang="ru-RU" dirty="0" smtClean="0"/>
          </a:p>
          <a:p>
            <a:pPr marL="0" lvl="0" indent="0">
              <a:buSzPts val="1100"/>
              <a:buNone/>
            </a:pPr>
            <a:r>
              <a:rPr lang="ru-RU" dirty="0"/>
              <a:t>Вообще напрямую работать с атрибутами – не очень хорошая идея, лучше для этого использовать свойства.</a:t>
            </a:r>
            <a:endParaRPr lang="ru-RU" dirty="0" smtClean="0"/>
          </a:p>
          <a:p>
            <a:pPr marL="0" lvl="0" indent="0">
              <a:buSzPts val="1100"/>
              <a:buNone/>
            </a:pPr>
            <a:endParaRPr lang="en-US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62200"/>
            <a:ext cx="3373934" cy="627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291829"/>
            <a:ext cx="3342525" cy="907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116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ru-RU" dirty="0" smtClean="0"/>
              <a:t>Общие теоретические сведения</a:t>
            </a:r>
            <a:endParaRPr lang="ru-RU" dirty="0">
              <a:effectLst/>
            </a:endParaRPr>
          </a:p>
        </p:txBody>
      </p:sp>
      <p:sp>
        <p:nvSpPr>
          <p:cNvPr id="355" name="Google Shape;355;p47"/>
          <p:cNvSpPr txBox="1">
            <a:spLocks noGrp="1"/>
          </p:cNvSpPr>
          <p:nvPr>
            <p:ph type="subTitle" idx="1"/>
          </p:nvPr>
        </p:nvSpPr>
        <p:spPr>
          <a:xfrm>
            <a:off x="1187624" y="1131590"/>
            <a:ext cx="7200800" cy="2448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ru-RU" b="1" dirty="0"/>
              <a:t>Методы </a:t>
            </a:r>
            <a:r>
              <a:rPr lang="ru-RU" b="1" dirty="0" smtClean="0"/>
              <a:t>класса</a:t>
            </a:r>
            <a:endParaRPr lang="ru-RU" b="1" dirty="0"/>
          </a:p>
          <a:p>
            <a:pPr marL="0" lvl="0" indent="0">
              <a:buSzPts val="1100"/>
              <a:buNone/>
            </a:pPr>
            <a:r>
              <a:rPr lang="ru-RU" dirty="0"/>
              <a:t>Добавим к нашему классу метод. Метод – это функция, находящаяся внутри класса и выполняющая определенную работу</a:t>
            </a:r>
            <a:r>
              <a:rPr lang="ru-RU" dirty="0" smtClean="0"/>
              <a:t>.</a:t>
            </a:r>
            <a:endParaRPr lang="ru-RU" dirty="0"/>
          </a:p>
          <a:p>
            <a:pPr marL="0" lvl="0" indent="0">
              <a:buSzPts val="1100"/>
              <a:buNone/>
            </a:pPr>
            <a:r>
              <a:rPr lang="ru-RU" dirty="0"/>
              <a:t>Методы бывают статическими, классовыми (среднее между статическими и обычными) и уровня класса (будем их называть просто словом метод). Статический метод создается с декоратором @</a:t>
            </a:r>
            <a:r>
              <a:rPr lang="ru-RU" dirty="0" err="1"/>
              <a:t>staticmethod</a:t>
            </a:r>
            <a:r>
              <a:rPr lang="ru-RU" dirty="0"/>
              <a:t>, классовый – с декоратором @</a:t>
            </a:r>
            <a:r>
              <a:rPr lang="ru-RU" dirty="0" err="1"/>
              <a:t>classmethod</a:t>
            </a:r>
            <a:r>
              <a:rPr lang="ru-RU" dirty="0"/>
              <a:t>, первым аргументом в него передается </a:t>
            </a:r>
            <a:r>
              <a:rPr lang="ru-RU" dirty="0" err="1"/>
              <a:t>cls</a:t>
            </a:r>
            <a:r>
              <a:rPr lang="ru-RU" dirty="0"/>
              <a:t>, обычный метод создается без специального декоратора, ему первым аргументом передается </a:t>
            </a:r>
            <a:r>
              <a:rPr lang="ru-RU" dirty="0" err="1"/>
              <a:t>self</a:t>
            </a:r>
            <a:r>
              <a:rPr lang="ru-RU" dirty="0"/>
              <a:t>:</a:t>
            </a:r>
            <a:endParaRPr lang="en-US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715766"/>
            <a:ext cx="3312368" cy="225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038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ru-RU" dirty="0" smtClean="0"/>
              <a:t>Общие теоретические сведения</a:t>
            </a:r>
            <a:endParaRPr lang="ru-RU" dirty="0">
              <a:effectLst/>
            </a:endParaRPr>
          </a:p>
        </p:txBody>
      </p:sp>
      <p:sp>
        <p:nvSpPr>
          <p:cNvPr id="355" name="Google Shape;355;p47"/>
          <p:cNvSpPr txBox="1">
            <a:spLocks noGrp="1"/>
          </p:cNvSpPr>
          <p:nvPr>
            <p:ph type="subTitle" idx="1"/>
          </p:nvPr>
        </p:nvSpPr>
        <p:spPr>
          <a:xfrm>
            <a:off x="1187624" y="1131590"/>
            <a:ext cx="7200800" cy="2448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ru-RU" dirty="0"/>
              <a:t>Статический и классовый метод можно вызвать, не создавая экземпляр класса, для вызова </a:t>
            </a:r>
            <a:r>
              <a:rPr lang="ru-RU" dirty="0" err="1"/>
              <a:t>ex_method</a:t>
            </a:r>
            <a:r>
              <a:rPr lang="ru-RU" dirty="0"/>
              <a:t>() нужен объект:</a:t>
            </a:r>
            <a:endParaRPr lang="en-US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1635646"/>
            <a:ext cx="6198555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312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ru-RU" dirty="0" smtClean="0"/>
              <a:t>Общие теоретические сведения</a:t>
            </a:r>
            <a:endParaRPr lang="ru-RU" dirty="0">
              <a:effectLst/>
            </a:endParaRPr>
          </a:p>
        </p:txBody>
      </p:sp>
      <p:sp>
        <p:nvSpPr>
          <p:cNvPr id="355" name="Google Shape;355;p47"/>
          <p:cNvSpPr txBox="1">
            <a:spLocks noGrp="1"/>
          </p:cNvSpPr>
          <p:nvPr>
            <p:ph type="subTitle" idx="1"/>
          </p:nvPr>
        </p:nvSpPr>
        <p:spPr>
          <a:xfrm>
            <a:off x="1187624" y="1131590"/>
            <a:ext cx="7200800" cy="2448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ru-RU" b="1" dirty="0"/>
              <a:t>Конструктор класса и инициализация экземпляра класса</a:t>
            </a:r>
          </a:p>
          <a:p>
            <a:pPr marL="0" lvl="0" indent="0">
              <a:buSzPts val="1100"/>
              <a:buNone/>
            </a:pPr>
            <a:endParaRPr lang="ru-RU" dirty="0"/>
          </a:p>
          <a:p>
            <a:pPr marL="0" lvl="0" indent="0">
              <a:buSzPts val="1100"/>
              <a:buNone/>
            </a:pPr>
            <a:r>
              <a:rPr lang="ru-RU" dirty="0"/>
              <a:t>В </a:t>
            </a:r>
            <a:r>
              <a:rPr lang="ru-RU" dirty="0" err="1"/>
              <a:t>Python</a:t>
            </a:r>
            <a:r>
              <a:rPr lang="ru-RU" dirty="0"/>
              <a:t> разделяют конструктор класса и метод для инициализации экземпляра класса. Конструктор класса это метод __</a:t>
            </a:r>
            <a:r>
              <a:rPr lang="ru-RU" dirty="0" err="1"/>
              <a:t>new</a:t>
            </a:r>
            <a:r>
              <a:rPr lang="ru-RU" dirty="0"/>
              <a:t>__(</a:t>
            </a:r>
            <a:r>
              <a:rPr lang="ru-RU" dirty="0" err="1"/>
              <a:t>cls</a:t>
            </a:r>
            <a:r>
              <a:rPr lang="ru-RU" dirty="0"/>
              <a:t>, *</a:t>
            </a:r>
            <a:r>
              <a:rPr lang="ru-RU" dirty="0" err="1"/>
              <a:t>args</a:t>
            </a:r>
            <a:r>
              <a:rPr lang="ru-RU" dirty="0"/>
              <a:t>, **</a:t>
            </a:r>
            <a:r>
              <a:rPr lang="ru-RU" dirty="0" err="1"/>
              <a:t>kwargs</a:t>
            </a:r>
            <a:r>
              <a:rPr lang="ru-RU" dirty="0"/>
              <a:t>) для инициализации экземпляра класса используется метод __</a:t>
            </a:r>
            <a:r>
              <a:rPr lang="ru-RU" dirty="0" err="1"/>
              <a:t>init</a:t>
            </a:r>
            <a:r>
              <a:rPr lang="ru-RU" dirty="0"/>
              <a:t>__(</a:t>
            </a:r>
            <a:r>
              <a:rPr lang="ru-RU" dirty="0" err="1"/>
              <a:t>self</a:t>
            </a:r>
            <a:r>
              <a:rPr lang="ru-RU" dirty="0"/>
              <a:t>). При этом, как вы могли заметить __</a:t>
            </a:r>
            <a:r>
              <a:rPr lang="ru-RU" dirty="0" err="1"/>
              <a:t>new</a:t>
            </a:r>
            <a:r>
              <a:rPr lang="ru-RU" dirty="0"/>
              <a:t>__ – это классовый метод, а __</a:t>
            </a:r>
            <a:r>
              <a:rPr lang="ru-RU" dirty="0" err="1"/>
              <a:t>init</a:t>
            </a:r>
            <a:r>
              <a:rPr lang="ru-RU" dirty="0"/>
              <a:t>__ таким не является. Метод __</a:t>
            </a:r>
            <a:r>
              <a:rPr lang="ru-RU" dirty="0" err="1"/>
              <a:t>new</a:t>
            </a:r>
            <a:r>
              <a:rPr lang="ru-RU" dirty="0"/>
              <a:t>__ редко переопределяется, чаще используется реализация от базового класса </a:t>
            </a:r>
            <a:r>
              <a:rPr lang="ru-RU" dirty="0" err="1"/>
              <a:t>object</a:t>
            </a:r>
            <a:r>
              <a:rPr lang="ru-RU" dirty="0"/>
              <a:t> (см. раздел Наследование), __</a:t>
            </a:r>
            <a:r>
              <a:rPr lang="ru-RU" dirty="0" err="1"/>
              <a:t>init</a:t>
            </a:r>
            <a:r>
              <a:rPr lang="ru-RU" dirty="0"/>
              <a:t>__ же наоборот является очень удобным способом задать параметры объекта при его создании.</a:t>
            </a:r>
          </a:p>
          <a:p>
            <a:pPr marL="0" lvl="0" indent="0">
              <a:buSzPts val="1100"/>
              <a:buNone/>
            </a:pPr>
            <a:endParaRPr lang="ru-RU" dirty="0"/>
          </a:p>
          <a:p>
            <a:pPr marL="0" lvl="0" indent="0">
              <a:buSzPts val="1100"/>
              <a:buNone/>
            </a:pPr>
            <a:r>
              <a:rPr lang="ru-RU" dirty="0"/>
              <a:t>Создадим реализацию класса </a:t>
            </a:r>
            <a:r>
              <a:rPr lang="ru-RU" dirty="0" err="1"/>
              <a:t>Rectangle</a:t>
            </a:r>
            <a:r>
              <a:rPr lang="ru-RU" dirty="0"/>
              <a:t> с измененным конструктором и инициализатором, через который задается ширина и высота прямоугольника: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271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ru-RU" dirty="0" smtClean="0"/>
              <a:t>Общие теоретические сведения</a:t>
            </a:r>
            <a:endParaRPr lang="ru-RU" dirty="0">
              <a:effectLst/>
            </a:endParaRPr>
          </a:p>
        </p:txBody>
      </p:sp>
      <p:sp>
        <p:nvSpPr>
          <p:cNvPr id="355" name="Google Shape;355;p47"/>
          <p:cNvSpPr txBox="1">
            <a:spLocks noGrp="1"/>
          </p:cNvSpPr>
          <p:nvPr>
            <p:ph type="subTitle" idx="1"/>
          </p:nvPr>
        </p:nvSpPr>
        <p:spPr>
          <a:xfrm>
            <a:off x="1187624" y="1131590"/>
            <a:ext cx="7200800" cy="2448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endParaRPr lang="en-US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059582"/>
            <a:ext cx="3888940" cy="3799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252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ru-RU" dirty="0" smtClean="0"/>
              <a:t>Общие теоретические сведения</a:t>
            </a:r>
            <a:endParaRPr lang="ru-RU" dirty="0">
              <a:effectLst/>
            </a:endParaRPr>
          </a:p>
        </p:txBody>
      </p:sp>
      <p:sp>
        <p:nvSpPr>
          <p:cNvPr id="355" name="Google Shape;355;p47"/>
          <p:cNvSpPr txBox="1">
            <a:spLocks noGrp="1"/>
          </p:cNvSpPr>
          <p:nvPr>
            <p:ph type="subTitle" idx="1"/>
          </p:nvPr>
        </p:nvSpPr>
        <p:spPr>
          <a:xfrm>
            <a:off x="1187624" y="1131590"/>
            <a:ext cx="7200800" cy="2448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ru-RU" b="1" dirty="0"/>
              <a:t>Что такое </a:t>
            </a:r>
            <a:r>
              <a:rPr lang="ru-RU" b="1" dirty="0" err="1"/>
              <a:t>self</a:t>
            </a:r>
            <a:r>
              <a:rPr lang="ru-RU" b="1" dirty="0" smtClean="0"/>
              <a:t>?</a:t>
            </a:r>
            <a:endParaRPr lang="ru-RU" dirty="0"/>
          </a:p>
          <a:p>
            <a:pPr marL="0" lvl="0" indent="0">
              <a:buSzPts val="1100"/>
              <a:buNone/>
            </a:pPr>
            <a:r>
              <a:rPr lang="ru-RU" dirty="0"/>
              <a:t>До этого момента вы уже успели познакомиться с ключевым словом </a:t>
            </a:r>
            <a:r>
              <a:rPr lang="ru-RU" dirty="0" err="1"/>
              <a:t>self</a:t>
            </a:r>
            <a:r>
              <a:rPr lang="ru-RU" dirty="0"/>
              <a:t>. </a:t>
            </a:r>
            <a:r>
              <a:rPr lang="ru-RU" dirty="0" err="1"/>
              <a:t>self</a:t>
            </a:r>
            <a:r>
              <a:rPr lang="ru-RU" dirty="0"/>
              <a:t> – это ссылка на текущий экземпляр класса, в таких языках как </a:t>
            </a:r>
            <a:r>
              <a:rPr lang="ru-RU" dirty="0" err="1"/>
              <a:t>Java</a:t>
            </a:r>
            <a:r>
              <a:rPr lang="ru-RU" dirty="0"/>
              <a:t>, C# аналогом является ключевое слово </a:t>
            </a:r>
            <a:r>
              <a:rPr lang="ru-RU" dirty="0" err="1"/>
              <a:t>this</a:t>
            </a:r>
            <a:r>
              <a:rPr lang="ru-RU" dirty="0"/>
              <a:t>. Через </a:t>
            </a:r>
            <a:r>
              <a:rPr lang="ru-RU" dirty="0" err="1"/>
              <a:t>self</a:t>
            </a:r>
            <a:r>
              <a:rPr lang="ru-RU" dirty="0"/>
              <a:t> вы получаете доступ к атрибутам и методам класса внутри него</a:t>
            </a:r>
            <a:r>
              <a:rPr lang="ru-RU" dirty="0" smtClean="0"/>
              <a:t>:</a:t>
            </a:r>
          </a:p>
          <a:p>
            <a:pPr marL="0" lvl="0" indent="0">
              <a:buSzPts val="1100"/>
              <a:buNone/>
            </a:pPr>
            <a:endParaRPr lang="ru-RU" dirty="0"/>
          </a:p>
          <a:p>
            <a:pPr marL="0" lvl="0" indent="0">
              <a:buSzPts val="1100"/>
              <a:buNone/>
            </a:pPr>
            <a:endParaRPr lang="ru-RU" dirty="0" smtClean="0"/>
          </a:p>
          <a:p>
            <a:pPr marL="0" lvl="0" indent="0">
              <a:buSzPts val="1100"/>
              <a:buNone/>
            </a:pPr>
            <a:endParaRPr lang="ru-RU" dirty="0"/>
          </a:p>
          <a:p>
            <a:pPr marL="0" lvl="0" indent="0">
              <a:buSzPts val="1100"/>
              <a:buNone/>
            </a:pPr>
            <a:endParaRPr lang="ru-RU" dirty="0" smtClean="0"/>
          </a:p>
          <a:p>
            <a:pPr marL="0" lvl="0" indent="0">
              <a:buSzPts val="1100"/>
              <a:buNone/>
            </a:pPr>
            <a:endParaRPr lang="ru-RU" dirty="0"/>
          </a:p>
          <a:p>
            <a:pPr marL="0" lvl="0" indent="0">
              <a:buSzPts val="1100"/>
              <a:buNone/>
            </a:pPr>
            <a:endParaRPr lang="ru-RU" dirty="0" smtClean="0"/>
          </a:p>
          <a:p>
            <a:pPr marL="0" lvl="0" indent="0">
              <a:buSzPts val="1100"/>
              <a:buNone/>
            </a:pPr>
            <a:endParaRPr lang="ru-RU" dirty="0"/>
          </a:p>
          <a:p>
            <a:pPr marL="0" lvl="0" indent="0">
              <a:buSzPts val="1100"/>
              <a:buNone/>
            </a:pPr>
            <a:endParaRPr lang="ru-RU" dirty="0" smtClean="0"/>
          </a:p>
          <a:p>
            <a:pPr marL="0" lvl="0" indent="0">
              <a:buSzPts val="1100"/>
              <a:buNone/>
            </a:pPr>
            <a:endParaRPr lang="ru-RU" dirty="0"/>
          </a:p>
          <a:p>
            <a:pPr marL="0" lvl="0" indent="0">
              <a:buSzPts val="1100"/>
              <a:buNone/>
            </a:pPr>
            <a:r>
              <a:rPr lang="ru-RU" dirty="0"/>
              <a:t>В приведенной реализации метод </a:t>
            </a:r>
            <a:r>
              <a:rPr lang="ru-RU" dirty="0" err="1"/>
              <a:t>area</a:t>
            </a:r>
            <a:r>
              <a:rPr lang="ru-RU" dirty="0"/>
              <a:t> получает доступ к атрибутам </a:t>
            </a:r>
            <a:r>
              <a:rPr lang="ru-RU" dirty="0" err="1"/>
              <a:t>width</a:t>
            </a:r>
            <a:r>
              <a:rPr lang="ru-RU" dirty="0"/>
              <a:t> и </a:t>
            </a:r>
            <a:r>
              <a:rPr lang="ru-RU" dirty="0" err="1"/>
              <a:t>height</a:t>
            </a:r>
            <a:r>
              <a:rPr lang="ru-RU" dirty="0"/>
              <a:t> для расчета площади. Если бы в качестве первого параметра не было указано </a:t>
            </a:r>
            <a:r>
              <a:rPr lang="ru-RU" dirty="0" err="1"/>
              <a:t>self</a:t>
            </a:r>
            <a:r>
              <a:rPr lang="ru-RU" dirty="0"/>
              <a:t>, то при попытке вызвать </a:t>
            </a:r>
            <a:r>
              <a:rPr lang="ru-RU" dirty="0" err="1"/>
              <a:t>area</a:t>
            </a:r>
            <a:r>
              <a:rPr lang="ru-RU" dirty="0"/>
              <a:t> программа была бы остановлена с ошибкой.</a:t>
            </a:r>
            <a:endParaRPr lang="en-US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995687"/>
            <a:ext cx="3972088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630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ru-RU" dirty="0" smtClean="0"/>
              <a:t>Общие теоретические сведения</a:t>
            </a:r>
            <a:endParaRPr lang="ru-RU" dirty="0">
              <a:effectLst/>
            </a:endParaRPr>
          </a:p>
        </p:txBody>
      </p:sp>
      <p:sp>
        <p:nvSpPr>
          <p:cNvPr id="355" name="Google Shape;355;p47"/>
          <p:cNvSpPr txBox="1">
            <a:spLocks noGrp="1"/>
          </p:cNvSpPr>
          <p:nvPr>
            <p:ph type="subTitle" idx="1"/>
          </p:nvPr>
        </p:nvSpPr>
        <p:spPr>
          <a:xfrm>
            <a:off x="1187624" y="1131590"/>
            <a:ext cx="7200800" cy="2448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ru-RU" b="1" dirty="0"/>
              <a:t>Уровни доступа атрибута и метода</a:t>
            </a:r>
          </a:p>
          <a:p>
            <a:pPr marL="0" lvl="0" indent="0">
              <a:buSzPts val="1100"/>
              <a:buNone/>
            </a:pPr>
            <a:endParaRPr lang="ru-RU" dirty="0"/>
          </a:p>
          <a:p>
            <a:pPr marL="0" lvl="0" indent="0">
              <a:buSzPts val="1100"/>
              <a:buNone/>
            </a:pPr>
            <a:r>
              <a:rPr lang="ru-RU" dirty="0"/>
              <a:t>Если вы знакомы с языками программирования </a:t>
            </a:r>
            <a:r>
              <a:rPr lang="ru-RU" dirty="0" err="1"/>
              <a:t>Java</a:t>
            </a:r>
            <a:r>
              <a:rPr lang="ru-RU" dirty="0"/>
              <a:t>, C#, C++ то, наверное, уже задались вопросом: “а как управлять уровнем доступа?”. В перечисленных языка вы можете явно указать для переменной, что доступ к ней снаружи класса запрещен, это делается с помощью ключевых слов (</a:t>
            </a:r>
            <a:r>
              <a:rPr lang="ru-RU" dirty="0" err="1"/>
              <a:t>private</a:t>
            </a:r>
            <a:r>
              <a:rPr lang="ru-RU" dirty="0"/>
              <a:t>, </a:t>
            </a:r>
            <a:r>
              <a:rPr lang="ru-RU" dirty="0" err="1"/>
              <a:t>protected</a:t>
            </a:r>
            <a:r>
              <a:rPr lang="ru-RU" dirty="0"/>
              <a:t> и т.д.). В </a:t>
            </a:r>
            <a:r>
              <a:rPr lang="ru-RU" dirty="0" err="1"/>
              <a:t>Python</a:t>
            </a:r>
            <a:r>
              <a:rPr lang="ru-RU" dirty="0"/>
              <a:t> таких возможностей нет, и любой может обратиться к атрибутам и методам вашего класса, если возникнет такая необходимость. Это существенный недостаток этого языка, т.к. нарушается один из ключевых принципов ООП – инкапсуляция. Хорошим тоном считается, что для чтения/изменения какого-то атрибута должны использоваться специальные методы, которые называются </a:t>
            </a:r>
            <a:r>
              <a:rPr lang="ru-RU" dirty="0" err="1"/>
              <a:t>getter</a:t>
            </a:r>
            <a:r>
              <a:rPr lang="ru-RU" dirty="0"/>
              <a:t>/</a:t>
            </a:r>
            <a:r>
              <a:rPr lang="ru-RU" dirty="0" err="1"/>
              <a:t>setter</a:t>
            </a:r>
            <a:r>
              <a:rPr lang="ru-RU" dirty="0"/>
              <a:t>, их можно реализовать, но ничего не помешает изменить атрибут напрямую. При этом есть соглашение, что метод или атрибут, который начинается с нижнего подчеркивания, является скрытым, и снаружи класса трогать его не нужно (хотя сделать это можно).</a:t>
            </a:r>
          </a:p>
          <a:p>
            <a:pPr marL="0" lvl="0" indent="0">
              <a:buSzPts val="1100"/>
              <a:buNone/>
            </a:pPr>
            <a:endParaRPr lang="ru-RU" dirty="0"/>
          </a:p>
          <a:p>
            <a:pPr marL="0" lvl="0" indent="0">
              <a:buSzPts val="1100"/>
              <a:buNone/>
            </a:pPr>
            <a:r>
              <a:rPr lang="ru-RU" dirty="0"/>
              <a:t>Внесем соответствующие изменения в класс </a:t>
            </a:r>
            <a:r>
              <a:rPr lang="ru-RU" dirty="0" err="1"/>
              <a:t>Rectangle</a:t>
            </a:r>
            <a:r>
              <a:rPr lang="ru-RU" dirty="0"/>
              <a:t>: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8643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ru-RU" dirty="0" smtClean="0"/>
              <a:t>Общие теоретические сведения</a:t>
            </a:r>
            <a:endParaRPr lang="ru-RU" dirty="0">
              <a:effectLst/>
            </a:endParaRPr>
          </a:p>
        </p:txBody>
      </p:sp>
      <p:sp>
        <p:nvSpPr>
          <p:cNvPr id="355" name="Google Shape;355;p47"/>
          <p:cNvSpPr txBox="1">
            <a:spLocks noGrp="1"/>
          </p:cNvSpPr>
          <p:nvPr>
            <p:ph type="subTitle" idx="1"/>
          </p:nvPr>
        </p:nvSpPr>
        <p:spPr>
          <a:xfrm>
            <a:off x="1187624" y="1131590"/>
            <a:ext cx="7200800" cy="2448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endParaRPr lang="en-US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844" y="1131590"/>
            <a:ext cx="4479471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612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ru-RU" dirty="0" smtClean="0"/>
              <a:t>Общие теоретические сведения</a:t>
            </a:r>
            <a:endParaRPr lang="ru-RU" dirty="0">
              <a:effectLst/>
            </a:endParaRPr>
          </a:p>
        </p:txBody>
      </p:sp>
      <p:sp>
        <p:nvSpPr>
          <p:cNvPr id="355" name="Google Shape;355;p47"/>
          <p:cNvSpPr txBox="1">
            <a:spLocks noGrp="1"/>
          </p:cNvSpPr>
          <p:nvPr>
            <p:ph type="subTitle" idx="1"/>
          </p:nvPr>
        </p:nvSpPr>
        <p:spPr>
          <a:xfrm>
            <a:off x="1187624" y="1131590"/>
            <a:ext cx="7200800" cy="2448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ru-RU" dirty="0"/>
              <a:t>В приведенном примере для доступа к </a:t>
            </a:r>
            <a:r>
              <a:rPr lang="ru-RU" i="1" dirty="0"/>
              <a:t>_</a:t>
            </a:r>
            <a:r>
              <a:rPr lang="ru-RU" i="1" dirty="0" err="1"/>
              <a:t>width</a:t>
            </a:r>
            <a:r>
              <a:rPr lang="ru-RU" dirty="0"/>
              <a:t> и </a:t>
            </a:r>
            <a:r>
              <a:rPr lang="ru-RU" i="1" dirty="0"/>
              <a:t>_</a:t>
            </a:r>
            <a:r>
              <a:rPr lang="ru-RU" i="1" dirty="0" err="1"/>
              <a:t>height</a:t>
            </a:r>
            <a:r>
              <a:rPr lang="ru-RU" dirty="0"/>
              <a:t> используются специальные методы, но ничего не мешает вам обратиться к ним (атрибутам) напрямую</a:t>
            </a:r>
            <a:r>
              <a:rPr lang="ru-RU" dirty="0" smtClean="0"/>
              <a:t>.</a:t>
            </a:r>
          </a:p>
          <a:p>
            <a:pPr marL="0" lvl="0" indent="0">
              <a:buSzPts val="1100"/>
              <a:buNone/>
            </a:pPr>
            <a:endParaRPr lang="ru-RU" dirty="0"/>
          </a:p>
          <a:p>
            <a:pPr marL="0" lvl="0" indent="0">
              <a:buSzPts val="1100"/>
              <a:buNone/>
            </a:pPr>
            <a:endParaRPr lang="ru-RU" dirty="0" smtClean="0"/>
          </a:p>
          <a:p>
            <a:pPr marL="0" lvl="0" indent="0">
              <a:buSzPts val="1100"/>
              <a:buNone/>
            </a:pPr>
            <a:endParaRPr lang="ru-RU" dirty="0"/>
          </a:p>
          <a:p>
            <a:pPr marL="0" lvl="0" indent="0">
              <a:buSzPts val="1100"/>
              <a:buNone/>
            </a:pPr>
            <a:endParaRPr lang="ru-RU" dirty="0" smtClean="0"/>
          </a:p>
          <a:p>
            <a:pPr marL="0" lvl="0" indent="0">
              <a:buSzPts val="1100"/>
              <a:buNone/>
            </a:pPr>
            <a:endParaRPr lang="ru-RU" dirty="0"/>
          </a:p>
          <a:p>
            <a:pPr marL="0" lvl="0" indent="0">
              <a:buSzPts val="1100"/>
              <a:buNone/>
            </a:pPr>
            <a:endParaRPr lang="ru-RU" dirty="0" smtClean="0"/>
          </a:p>
          <a:p>
            <a:pPr marL="0" lvl="0" indent="0">
              <a:buSzPts val="1100"/>
              <a:buNone/>
            </a:pPr>
            <a:endParaRPr lang="ru-RU" dirty="0"/>
          </a:p>
          <a:p>
            <a:pPr marL="0" lvl="0" indent="0">
              <a:buSzPts val="1100"/>
              <a:buNone/>
            </a:pPr>
            <a:endParaRPr lang="ru-RU" dirty="0" smtClean="0"/>
          </a:p>
          <a:p>
            <a:pPr marL="0" lvl="0" indent="0">
              <a:buSzPts val="1100"/>
              <a:buNone/>
            </a:pPr>
            <a:r>
              <a:rPr lang="ru-RU" dirty="0"/>
              <a:t>Если же атрибут или метод начинается с двух подчеркиваний, то тут напрямую вы к нему уже не обратитесь (простым образом). Модифицируем наш класс </a:t>
            </a:r>
            <a:r>
              <a:rPr lang="ru-RU" dirty="0" err="1"/>
              <a:t>Rectangle</a:t>
            </a:r>
            <a:r>
              <a:rPr lang="ru-RU" dirty="0"/>
              <a:t>:</a:t>
            </a:r>
            <a:endParaRPr lang="en-US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552829"/>
            <a:ext cx="3542274" cy="1450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773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dirty="0"/>
              <a:t>Общие теоретические сведения</a:t>
            </a:r>
            <a:endParaRPr dirty="0"/>
          </a:p>
        </p:txBody>
      </p:sp>
      <p:sp>
        <p:nvSpPr>
          <p:cNvPr id="355" name="Google Shape;355;p47"/>
          <p:cNvSpPr txBox="1">
            <a:spLocks noGrp="1"/>
          </p:cNvSpPr>
          <p:nvPr>
            <p:ph type="subTitle" idx="1"/>
          </p:nvPr>
        </p:nvSpPr>
        <p:spPr>
          <a:xfrm>
            <a:off x="1187624" y="1131590"/>
            <a:ext cx="7200800" cy="2448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ru-RU" b="1" dirty="0" smtClean="0"/>
              <a:t>Основные </a:t>
            </a:r>
            <a:r>
              <a:rPr lang="ru-RU" b="1" dirty="0"/>
              <a:t>понятия объектно-ориентированного </a:t>
            </a:r>
            <a:r>
              <a:rPr lang="ru-RU" b="1" dirty="0" smtClean="0"/>
              <a:t>программирования</a:t>
            </a:r>
          </a:p>
          <a:p>
            <a:pPr marL="0" lvl="0" indent="0">
              <a:buSzPts val="1100"/>
              <a:buNone/>
            </a:pPr>
            <a:r>
              <a:rPr lang="ru-RU" dirty="0"/>
              <a:t>Объектно-ориентированное программирование (ООП) является методологией разработки программного обеспечения, в основе которой лежит понятие класса и объекта, при этом сама программа создается как некоторая совокупность объектов, которые взаимодействую друг с другом и с внешним миром. Каждый объект является экземпляром некоторого класса. Классы образуют иерархии.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486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ru-RU" dirty="0" smtClean="0"/>
              <a:t>Общие теоретические сведения</a:t>
            </a:r>
            <a:endParaRPr lang="ru-RU" dirty="0">
              <a:effectLst/>
            </a:endParaRPr>
          </a:p>
        </p:txBody>
      </p:sp>
      <p:sp>
        <p:nvSpPr>
          <p:cNvPr id="355" name="Google Shape;355;p47"/>
          <p:cNvSpPr txBox="1">
            <a:spLocks noGrp="1"/>
          </p:cNvSpPr>
          <p:nvPr>
            <p:ph type="subTitle" idx="1"/>
          </p:nvPr>
        </p:nvSpPr>
        <p:spPr>
          <a:xfrm>
            <a:off x="1187624" y="1131590"/>
            <a:ext cx="7200800" cy="2448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endParaRPr lang="en-US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059582"/>
            <a:ext cx="4459559" cy="371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141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ru-RU" dirty="0" smtClean="0"/>
              <a:t>Общие теоретические сведения</a:t>
            </a:r>
            <a:endParaRPr lang="ru-RU" dirty="0">
              <a:effectLst/>
            </a:endParaRPr>
          </a:p>
        </p:txBody>
      </p:sp>
      <p:sp>
        <p:nvSpPr>
          <p:cNvPr id="355" name="Google Shape;355;p47"/>
          <p:cNvSpPr txBox="1">
            <a:spLocks noGrp="1"/>
          </p:cNvSpPr>
          <p:nvPr>
            <p:ph type="subTitle" idx="1"/>
          </p:nvPr>
        </p:nvSpPr>
        <p:spPr>
          <a:xfrm>
            <a:off x="1187624" y="1131590"/>
            <a:ext cx="7200800" cy="2448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ru-RU" dirty="0"/>
              <a:t>Попытка обратиться к __</a:t>
            </a:r>
            <a:r>
              <a:rPr lang="ru-RU" dirty="0" err="1"/>
              <a:t>width</a:t>
            </a:r>
            <a:r>
              <a:rPr lang="ru-RU" dirty="0"/>
              <a:t> напрямую вызовет ошибку, нужно работать только через </a:t>
            </a:r>
            <a:r>
              <a:rPr lang="ru-RU" dirty="0" err="1"/>
              <a:t>get_width</a:t>
            </a:r>
            <a:r>
              <a:rPr lang="ru-RU" dirty="0" smtClean="0"/>
              <a:t>():</a:t>
            </a:r>
          </a:p>
          <a:p>
            <a:pPr marL="0" lvl="0" indent="0">
              <a:buSzPts val="1100"/>
              <a:buNone/>
            </a:pPr>
            <a:endParaRPr lang="ru-RU" dirty="0"/>
          </a:p>
          <a:p>
            <a:pPr marL="0" lvl="0" indent="0">
              <a:buSzPts val="1100"/>
              <a:buNone/>
            </a:pPr>
            <a:endParaRPr lang="ru-RU" dirty="0" smtClean="0"/>
          </a:p>
          <a:p>
            <a:pPr marL="0" lvl="0" indent="0">
              <a:buSzPts val="1100"/>
              <a:buNone/>
            </a:pPr>
            <a:endParaRPr lang="ru-RU" dirty="0"/>
          </a:p>
          <a:p>
            <a:pPr marL="0" lvl="0" indent="0">
              <a:buSzPts val="1100"/>
              <a:buNone/>
            </a:pPr>
            <a:endParaRPr lang="ru-RU" dirty="0" smtClean="0"/>
          </a:p>
          <a:p>
            <a:pPr marL="0" lvl="0" indent="0">
              <a:buSzPts val="1100"/>
              <a:buNone/>
            </a:pPr>
            <a:endParaRPr lang="ru-RU" dirty="0"/>
          </a:p>
          <a:p>
            <a:pPr marL="0" lvl="0" indent="0">
              <a:buSzPts val="1100"/>
              <a:buNone/>
            </a:pPr>
            <a:endParaRPr lang="ru-RU" dirty="0" smtClean="0"/>
          </a:p>
          <a:p>
            <a:pPr marL="0" lvl="0" indent="0">
              <a:buSzPts val="1100"/>
              <a:buNone/>
            </a:pPr>
            <a:endParaRPr lang="ru-RU" dirty="0"/>
          </a:p>
          <a:p>
            <a:pPr marL="0" lvl="0" indent="0">
              <a:buSzPts val="1100"/>
              <a:buNone/>
            </a:pPr>
            <a:endParaRPr lang="ru-RU" dirty="0" smtClean="0"/>
          </a:p>
          <a:p>
            <a:pPr marL="0" lvl="0" indent="0">
              <a:buSzPts val="1100"/>
              <a:buNone/>
            </a:pPr>
            <a:r>
              <a:rPr lang="ru-RU" dirty="0"/>
              <a:t>Но на самом деле это сделать можно, просто этот атрибут теперь для внешнего использования носит название: _</a:t>
            </a:r>
            <a:r>
              <a:rPr lang="ru-RU" dirty="0" err="1"/>
              <a:t>Rectangle</a:t>
            </a:r>
            <a:r>
              <a:rPr lang="ru-RU" dirty="0"/>
              <a:t>__</a:t>
            </a:r>
            <a:r>
              <a:rPr lang="ru-RU" dirty="0" err="1"/>
              <a:t>width</a:t>
            </a:r>
            <a:r>
              <a:rPr lang="ru-RU" dirty="0"/>
              <a:t>:</a:t>
            </a:r>
            <a:endParaRPr lang="ru-RU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5" y="1563638"/>
            <a:ext cx="4824536" cy="1422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5" y="3499355"/>
            <a:ext cx="3551746" cy="1396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075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ru-RU" dirty="0" smtClean="0"/>
              <a:t>Общие теоретические сведения</a:t>
            </a:r>
            <a:endParaRPr lang="ru-RU" dirty="0">
              <a:effectLst/>
            </a:endParaRPr>
          </a:p>
        </p:txBody>
      </p:sp>
      <p:sp>
        <p:nvSpPr>
          <p:cNvPr id="355" name="Google Shape;355;p47"/>
          <p:cNvSpPr txBox="1">
            <a:spLocks noGrp="1"/>
          </p:cNvSpPr>
          <p:nvPr>
            <p:ph type="subTitle" idx="1"/>
          </p:nvPr>
        </p:nvSpPr>
        <p:spPr>
          <a:xfrm>
            <a:off x="1187624" y="1131590"/>
            <a:ext cx="7200800" cy="2448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ru-RU" b="1" dirty="0"/>
              <a:t>Свойства</a:t>
            </a:r>
          </a:p>
          <a:p>
            <a:pPr marL="0" lvl="0" indent="0">
              <a:buSzPts val="1100"/>
              <a:buNone/>
            </a:pPr>
            <a:endParaRPr lang="ru-RU" dirty="0"/>
          </a:p>
          <a:p>
            <a:pPr marL="0" lvl="0" indent="0">
              <a:buSzPts val="1100"/>
              <a:buNone/>
            </a:pPr>
            <a:r>
              <a:rPr lang="ru-RU" dirty="0"/>
              <a:t>Свойством называется такой метод класса, работа с которым подобна работе с атрибутом. Для объявления метода свойством необходимо использовать декоратор @</a:t>
            </a:r>
            <a:r>
              <a:rPr lang="ru-RU" dirty="0" err="1"/>
              <a:t>property</a:t>
            </a:r>
            <a:r>
              <a:rPr lang="ru-RU" dirty="0"/>
              <a:t>.</a:t>
            </a:r>
          </a:p>
          <a:p>
            <a:pPr marL="0" lvl="0" indent="0">
              <a:buSzPts val="1100"/>
              <a:buNone/>
            </a:pPr>
            <a:endParaRPr lang="ru-RU" dirty="0"/>
          </a:p>
          <a:p>
            <a:pPr marL="0" lvl="0" indent="0">
              <a:buSzPts val="1100"/>
              <a:buNone/>
            </a:pPr>
            <a:r>
              <a:rPr lang="ru-RU" dirty="0"/>
              <a:t>Важным преимуществом работы через свойства является то, что вы можете осуществлять проверку входных значений, перед тем как присвоить их атрибутам.</a:t>
            </a:r>
          </a:p>
          <a:p>
            <a:pPr marL="0" lvl="0" indent="0">
              <a:buSzPts val="1100"/>
              <a:buNone/>
            </a:pPr>
            <a:endParaRPr lang="ru-RU" dirty="0"/>
          </a:p>
          <a:p>
            <a:pPr marL="0" lvl="0" indent="0">
              <a:buSzPts val="1100"/>
              <a:buNone/>
            </a:pPr>
            <a:r>
              <a:rPr lang="ru-RU" dirty="0"/>
              <a:t>Сделаем реализацию класса </a:t>
            </a:r>
            <a:r>
              <a:rPr lang="ru-RU" dirty="0" err="1"/>
              <a:t>Rectangle</a:t>
            </a:r>
            <a:r>
              <a:rPr lang="ru-RU" dirty="0"/>
              <a:t> с использованием свойств: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207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ru-RU" dirty="0" smtClean="0"/>
              <a:t>Общие теоретические сведения</a:t>
            </a:r>
            <a:endParaRPr lang="ru-RU" dirty="0">
              <a:effectLst/>
            </a:endParaRPr>
          </a:p>
        </p:txBody>
      </p:sp>
      <p:sp>
        <p:nvSpPr>
          <p:cNvPr id="355" name="Google Shape;355;p47"/>
          <p:cNvSpPr txBox="1">
            <a:spLocks noGrp="1"/>
          </p:cNvSpPr>
          <p:nvPr>
            <p:ph type="subTitle" idx="1"/>
          </p:nvPr>
        </p:nvSpPr>
        <p:spPr>
          <a:xfrm>
            <a:off x="1187624" y="1131590"/>
            <a:ext cx="7200800" cy="2448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endParaRPr lang="ru-RU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991741"/>
            <a:ext cx="3375153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459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ru-RU" dirty="0" smtClean="0"/>
              <a:t>Общие теоретические сведения</a:t>
            </a:r>
            <a:endParaRPr lang="ru-RU" dirty="0">
              <a:effectLst/>
            </a:endParaRPr>
          </a:p>
        </p:txBody>
      </p:sp>
      <p:sp>
        <p:nvSpPr>
          <p:cNvPr id="355" name="Google Shape;355;p47"/>
          <p:cNvSpPr txBox="1">
            <a:spLocks noGrp="1"/>
          </p:cNvSpPr>
          <p:nvPr>
            <p:ph type="subTitle" idx="1"/>
          </p:nvPr>
        </p:nvSpPr>
        <p:spPr>
          <a:xfrm>
            <a:off x="1187624" y="1131590"/>
            <a:ext cx="7200800" cy="2448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ru-RU" dirty="0"/>
              <a:t>Теперь работать с </a:t>
            </a:r>
            <a:r>
              <a:rPr lang="ru-RU" dirty="0" err="1"/>
              <a:t>width</a:t>
            </a:r>
            <a:r>
              <a:rPr lang="ru-RU" dirty="0"/>
              <a:t> и </a:t>
            </a:r>
            <a:r>
              <a:rPr lang="ru-RU" dirty="0" err="1"/>
              <a:t>height</a:t>
            </a:r>
            <a:r>
              <a:rPr lang="ru-RU" dirty="0"/>
              <a:t> можно так, как будто они являются атрибутами</a:t>
            </a:r>
            <a:r>
              <a:rPr lang="ru-RU" dirty="0" smtClean="0"/>
              <a:t>:</a:t>
            </a:r>
          </a:p>
          <a:p>
            <a:pPr marL="0" lvl="0" indent="0">
              <a:buSzPts val="1100"/>
              <a:buNone/>
            </a:pPr>
            <a:endParaRPr lang="ru-RU" dirty="0"/>
          </a:p>
          <a:p>
            <a:pPr marL="0" lvl="0" indent="0">
              <a:buSzPts val="1100"/>
              <a:buNone/>
            </a:pPr>
            <a:endParaRPr lang="ru-RU" dirty="0" smtClean="0"/>
          </a:p>
          <a:p>
            <a:pPr marL="0" lvl="0" indent="0">
              <a:buSzPts val="1100"/>
              <a:buNone/>
            </a:pPr>
            <a:endParaRPr lang="ru-RU" dirty="0"/>
          </a:p>
          <a:p>
            <a:pPr marL="0" lvl="0" indent="0">
              <a:buSzPts val="1100"/>
              <a:buNone/>
            </a:pPr>
            <a:endParaRPr lang="ru-RU" dirty="0" smtClean="0"/>
          </a:p>
          <a:p>
            <a:pPr marL="0" lvl="0" indent="0">
              <a:buSzPts val="1100"/>
              <a:buNone/>
            </a:pPr>
            <a:endParaRPr lang="ru-RU" dirty="0"/>
          </a:p>
          <a:p>
            <a:pPr marL="0" lvl="0" indent="0">
              <a:buSzPts val="1100"/>
              <a:buNone/>
            </a:pPr>
            <a:endParaRPr lang="ru-RU" dirty="0" smtClean="0"/>
          </a:p>
          <a:p>
            <a:pPr marL="0" lvl="0" indent="0">
              <a:buSzPts val="1100"/>
              <a:buNone/>
            </a:pPr>
            <a:endParaRPr lang="ru-RU" dirty="0"/>
          </a:p>
          <a:p>
            <a:pPr marL="0" lvl="0" indent="0">
              <a:buSzPts val="1100"/>
              <a:buNone/>
            </a:pPr>
            <a:endParaRPr lang="ru-RU" dirty="0" smtClean="0"/>
          </a:p>
          <a:p>
            <a:pPr marL="0" lvl="0" indent="0">
              <a:buSzPts val="1100"/>
              <a:buNone/>
            </a:pPr>
            <a:r>
              <a:rPr lang="ru-RU" dirty="0"/>
              <a:t>Можно не только читать, но и задавать новые значения свойствам:</a:t>
            </a:r>
            <a:endParaRPr lang="ru-RU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419622"/>
            <a:ext cx="3057922" cy="1342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147814"/>
            <a:ext cx="2745879" cy="176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061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ru-RU" dirty="0" smtClean="0"/>
              <a:t>Общие теоретические сведения</a:t>
            </a:r>
            <a:endParaRPr lang="ru-RU" dirty="0">
              <a:effectLst/>
            </a:endParaRPr>
          </a:p>
        </p:txBody>
      </p:sp>
      <p:sp>
        <p:nvSpPr>
          <p:cNvPr id="355" name="Google Shape;355;p47"/>
          <p:cNvSpPr txBox="1">
            <a:spLocks noGrp="1"/>
          </p:cNvSpPr>
          <p:nvPr>
            <p:ph type="subTitle" idx="1"/>
          </p:nvPr>
        </p:nvSpPr>
        <p:spPr>
          <a:xfrm>
            <a:off x="1187624" y="1131590"/>
            <a:ext cx="7200800" cy="2448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ru-RU" dirty="0"/>
              <a:t>Если вы обратили внимание: в </a:t>
            </a:r>
            <a:r>
              <a:rPr lang="ru-RU" dirty="0" err="1"/>
              <a:t>setter’ах</a:t>
            </a:r>
            <a:r>
              <a:rPr lang="ru-RU" dirty="0"/>
              <a:t> этих свойств осуществляется проверка входных значений, если значение меньше нуля, то будет выброшено исключение </a:t>
            </a:r>
            <a:r>
              <a:rPr lang="ru-RU" dirty="0" err="1"/>
              <a:t>ValueError</a:t>
            </a:r>
            <a:r>
              <a:rPr lang="ru-RU" dirty="0"/>
              <a:t>:</a:t>
            </a:r>
            <a:endParaRPr lang="ru-RU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63639"/>
            <a:ext cx="3960440" cy="1186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75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ru-RU" dirty="0" smtClean="0"/>
              <a:t>Общие теоретические сведения</a:t>
            </a:r>
            <a:endParaRPr lang="ru-RU" dirty="0">
              <a:effectLst/>
            </a:endParaRPr>
          </a:p>
        </p:txBody>
      </p:sp>
      <p:sp>
        <p:nvSpPr>
          <p:cNvPr id="355" name="Google Shape;355;p47"/>
          <p:cNvSpPr txBox="1">
            <a:spLocks noGrp="1"/>
          </p:cNvSpPr>
          <p:nvPr>
            <p:ph type="subTitle" idx="1"/>
          </p:nvPr>
        </p:nvSpPr>
        <p:spPr>
          <a:xfrm>
            <a:off x="1187624" y="1131590"/>
            <a:ext cx="7200800" cy="2448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ru-RU" b="1" dirty="0" smtClean="0"/>
              <a:t>Наследование</a:t>
            </a:r>
            <a:endParaRPr lang="ru-RU" b="1" dirty="0"/>
          </a:p>
          <a:p>
            <a:pPr marL="0" lvl="0" indent="0">
              <a:buSzPts val="1100"/>
              <a:buNone/>
            </a:pPr>
            <a:r>
              <a:rPr lang="ru-RU" dirty="0"/>
              <a:t>В организации наследования участвуют как минимум два класса: класс родитель и класс потомок. При этом возможно множественное наследование, в этом случае у класса потомка может быть несколько родителей. Не все языки программирования поддерживают множественное наследование, но в </a:t>
            </a:r>
            <a:r>
              <a:rPr lang="ru-RU" dirty="0" err="1"/>
              <a:t>Python</a:t>
            </a:r>
            <a:r>
              <a:rPr lang="ru-RU" dirty="0"/>
              <a:t> можно его использовать. По умолчанию все классы в </a:t>
            </a:r>
            <a:r>
              <a:rPr lang="ru-RU" dirty="0" err="1"/>
              <a:t>Python</a:t>
            </a:r>
            <a:r>
              <a:rPr lang="ru-RU" dirty="0"/>
              <a:t> являются наследниками от </a:t>
            </a:r>
            <a:r>
              <a:rPr lang="ru-RU" dirty="0" err="1"/>
              <a:t>object</a:t>
            </a:r>
            <a:r>
              <a:rPr lang="ru-RU" dirty="0"/>
              <a:t>, явно этот факт указывать не нужно.</a:t>
            </a:r>
          </a:p>
          <a:p>
            <a:pPr marL="0" lvl="0" indent="0">
              <a:buSzPts val="1100"/>
              <a:buNone/>
            </a:pPr>
            <a:endParaRPr lang="ru-RU" dirty="0"/>
          </a:p>
          <a:p>
            <a:pPr marL="0" lvl="0" indent="0">
              <a:buSzPts val="1100"/>
              <a:buNone/>
            </a:pPr>
            <a:r>
              <a:rPr lang="ru-RU" dirty="0"/>
              <a:t>Синтаксически создание класса с указанием его родителя выглядит так:</a:t>
            </a:r>
          </a:p>
          <a:p>
            <a:pPr marL="0" lvl="0" indent="0">
              <a:buSzPts val="1100"/>
              <a:buNone/>
            </a:pPr>
            <a:endParaRPr lang="ru-RU" dirty="0"/>
          </a:p>
          <a:p>
            <a:pPr marL="0" lvl="0" indent="0">
              <a:buSzPts val="1100"/>
              <a:buNone/>
            </a:pPr>
            <a:r>
              <a:rPr lang="ru-RU" dirty="0" err="1"/>
              <a:t>class</a:t>
            </a:r>
            <a:r>
              <a:rPr lang="ru-RU" dirty="0"/>
              <a:t> </a:t>
            </a:r>
            <a:r>
              <a:rPr lang="ru-RU" dirty="0" err="1"/>
              <a:t>имя_класса</a:t>
            </a:r>
            <a:r>
              <a:rPr lang="ru-RU" dirty="0"/>
              <a:t>(имя_родителя1, [имя_родителя2,…, </a:t>
            </a:r>
            <a:r>
              <a:rPr lang="ru-RU" dirty="0" err="1"/>
              <a:t>имя_родителя_n</a:t>
            </a:r>
            <a:r>
              <a:rPr lang="ru-RU" dirty="0"/>
              <a:t>])</a:t>
            </a:r>
          </a:p>
          <a:p>
            <a:pPr marL="0" lvl="0" indent="0">
              <a:buSzPts val="1100"/>
              <a:buNone/>
            </a:pPr>
            <a:endParaRPr lang="ru-RU" dirty="0"/>
          </a:p>
          <a:p>
            <a:pPr marL="0" lvl="0" indent="0">
              <a:buSzPts val="1100"/>
              <a:buNone/>
            </a:pPr>
            <a:r>
              <a:rPr lang="ru-RU" dirty="0"/>
              <a:t>Переработаем наш пример так, чтобы в нем присутствовало наследование: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232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ru-RU" dirty="0" smtClean="0"/>
              <a:t>Общие теоретические сведения</a:t>
            </a:r>
            <a:endParaRPr lang="ru-RU" dirty="0">
              <a:effectLst/>
            </a:endParaRPr>
          </a:p>
        </p:txBody>
      </p:sp>
      <p:sp>
        <p:nvSpPr>
          <p:cNvPr id="355" name="Google Shape;355;p47"/>
          <p:cNvSpPr txBox="1">
            <a:spLocks noGrp="1"/>
          </p:cNvSpPr>
          <p:nvPr>
            <p:ph type="subTitle" idx="1"/>
          </p:nvPr>
        </p:nvSpPr>
        <p:spPr>
          <a:xfrm>
            <a:off x="1187624" y="1131590"/>
            <a:ext cx="7200800" cy="2448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endParaRPr lang="ru-RU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246" y="1052339"/>
            <a:ext cx="3384376" cy="3817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085354"/>
            <a:ext cx="3604170" cy="2554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23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ru-RU" dirty="0" smtClean="0"/>
              <a:t>Общие теоретические сведения</a:t>
            </a:r>
            <a:endParaRPr lang="ru-RU" dirty="0">
              <a:effectLst/>
            </a:endParaRPr>
          </a:p>
        </p:txBody>
      </p:sp>
      <p:sp>
        <p:nvSpPr>
          <p:cNvPr id="355" name="Google Shape;355;p47"/>
          <p:cNvSpPr txBox="1">
            <a:spLocks noGrp="1"/>
          </p:cNvSpPr>
          <p:nvPr>
            <p:ph type="subTitle" idx="1"/>
          </p:nvPr>
        </p:nvSpPr>
        <p:spPr>
          <a:xfrm>
            <a:off x="1187624" y="1131590"/>
            <a:ext cx="7200800" cy="2448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ru-RU" dirty="0"/>
              <a:t>Родительским классом является </a:t>
            </a:r>
            <a:r>
              <a:rPr lang="ru-RU" dirty="0" err="1"/>
              <a:t>Figure</a:t>
            </a:r>
            <a:r>
              <a:rPr lang="ru-RU" dirty="0"/>
              <a:t>, который при инициализации принимает цвет фигуры и предоставляет его через свойства. </a:t>
            </a:r>
            <a:r>
              <a:rPr lang="ru-RU" dirty="0" err="1"/>
              <a:t>Rectangle</a:t>
            </a:r>
            <a:r>
              <a:rPr lang="ru-RU" dirty="0"/>
              <a:t> – класс наследник от </a:t>
            </a:r>
            <a:r>
              <a:rPr lang="ru-RU" dirty="0" err="1"/>
              <a:t>Figure</a:t>
            </a:r>
            <a:r>
              <a:rPr lang="ru-RU" dirty="0"/>
              <a:t>. Обратите внимание на его метод __</a:t>
            </a:r>
            <a:r>
              <a:rPr lang="ru-RU" dirty="0" err="1"/>
              <a:t>init</a:t>
            </a:r>
            <a:r>
              <a:rPr lang="ru-RU" dirty="0"/>
              <a:t>__: в нем первым делом вызывается конструктор (хотя это не совсем верно, но будем говорить так) его родительского класса:</a:t>
            </a:r>
          </a:p>
          <a:p>
            <a:pPr marL="0" lvl="0" indent="0">
              <a:buSzPts val="1100"/>
              <a:buNone/>
            </a:pPr>
            <a:endParaRPr lang="ru-RU" dirty="0"/>
          </a:p>
          <a:p>
            <a:pPr marL="0" lvl="0" indent="0">
              <a:buSzPts val="1100"/>
              <a:buNone/>
            </a:pPr>
            <a:r>
              <a:rPr lang="ru-RU" dirty="0" err="1"/>
              <a:t>super</a:t>
            </a:r>
            <a:r>
              <a:rPr lang="ru-RU" dirty="0"/>
              <a:t>().__</a:t>
            </a:r>
            <a:r>
              <a:rPr lang="ru-RU" dirty="0" err="1"/>
              <a:t>init</a:t>
            </a:r>
            <a:r>
              <a:rPr lang="ru-RU" dirty="0"/>
              <a:t>__(</a:t>
            </a:r>
            <a:r>
              <a:rPr lang="ru-RU" dirty="0" err="1"/>
              <a:t>color</a:t>
            </a:r>
            <a:r>
              <a:rPr lang="ru-RU" dirty="0"/>
              <a:t>)</a:t>
            </a:r>
          </a:p>
          <a:p>
            <a:pPr marL="0" lvl="0" indent="0">
              <a:buSzPts val="1100"/>
              <a:buNone/>
            </a:pPr>
            <a:endParaRPr lang="ru-RU" dirty="0"/>
          </a:p>
          <a:p>
            <a:pPr marL="0" lvl="0" indent="0">
              <a:buSzPts val="1100"/>
              <a:buNone/>
            </a:pPr>
            <a:r>
              <a:rPr lang="ru-RU" dirty="0" err="1"/>
              <a:t>super</a:t>
            </a:r>
            <a:r>
              <a:rPr lang="ru-RU" dirty="0"/>
              <a:t> – это ключевое слово, которое используется для обращения к родительскому классу.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868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ru-RU" dirty="0" smtClean="0"/>
              <a:t>Общие теоретические сведения</a:t>
            </a:r>
            <a:endParaRPr lang="ru-RU" dirty="0">
              <a:effectLst/>
            </a:endParaRPr>
          </a:p>
        </p:txBody>
      </p:sp>
      <p:sp>
        <p:nvSpPr>
          <p:cNvPr id="355" name="Google Shape;355;p47"/>
          <p:cNvSpPr txBox="1">
            <a:spLocks noGrp="1"/>
          </p:cNvSpPr>
          <p:nvPr>
            <p:ph type="subTitle" idx="1"/>
          </p:nvPr>
        </p:nvSpPr>
        <p:spPr>
          <a:xfrm>
            <a:off x="1187624" y="1131590"/>
            <a:ext cx="7200800" cy="2448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ru-RU" dirty="0"/>
              <a:t>Теперь у объекта класса </a:t>
            </a:r>
            <a:r>
              <a:rPr lang="ru-RU" dirty="0" err="1"/>
              <a:t>Rectangle</a:t>
            </a:r>
            <a:r>
              <a:rPr lang="ru-RU" dirty="0"/>
              <a:t> помимо уже знакомых свойств </a:t>
            </a:r>
            <a:r>
              <a:rPr lang="ru-RU" dirty="0" err="1"/>
              <a:t>width</a:t>
            </a:r>
            <a:r>
              <a:rPr lang="ru-RU" dirty="0"/>
              <a:t> и </a:t>
            </a:r>
            <a:r>
              <a:rPr lang="ru-RU" dirty="0" err="1"/>
              <a:t>height</a:t>
            </a:r>
            <a:r>
              <a:rPr lang="ru-RU" dirty="0"/>
              <a:t> появилось свойство </a:t>
            </a:r>
            <a:r>
              <a:rPr lang="ru-RU" dirty="0" err="1"/>
              <a:t>color</a:t>
            </a:r>
            <a:r>
              <a:rPr lang="ru-RU" dirty="0"/>
              <a:t>:</a:t>
            </a:r>
            <a:endParaRPr lang="ru-RU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635646"/>
            <a:ext cx="3540845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897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dirty="0"/>
              <a:t>Общие теоретические сведения</a:t>
            </a:r>
            <a:endParaRPr dirty="0"/>
          </a:p>
        </p:txBody>
      </p:sp>
      <p:sp>
        <p:nvSpPr>
          <p:cNvPr id="355" name="Google Shape;355;p47"/>
          <p:cNvSpPr txBox="1">
            <a:spLocks noGrp="1"/>
          </p:cNvSpPr>
          <p:nvPr>
            <p:ph type="subTitle" idx="1"/>
          </p:nvPr>
        </p:nvSpPr>
        <p:spPr>
          <a:xfrm>
            <a:off x="1187624" y="1131590"/>
            <a:ext cx="7200800" cy="2448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ru-RU" b="1" dirty="0"/>
              <a:t>Инкапсуляция</a:t>
            </a:r>
          </a:p>
          <a:p>
            <a:pPr marL="0" lvl="0" indent="0">
              <a:buSzPts val="1100"/>
              <a:buNone/>
            </a:pPr>
            <a:endParaRPr lang="ru-RU" dirty="0"/>
          </a:p>
          <a:p>
            <a:pPr marL="0" lvl="0" indent="0">
              <a:buSzPts val="1100"/>
              <a:buNone/>
            </a:pPr>
            <a:r>
              <a:rPr lang="ru-RU" dirty="0"/>
              <a:t>Под инкапсуляцией понимается сокрытие деталей реализации, данных и т.п. от внешней стороны. Например, можно определить класс “холодильник”, который будет содержать следующие данные: производитель, объем, количество камер хранения, потребляемая мощность и т.п., и методы: открыть/закрыть холодильник, включить/выключить, но при этом реализация того, как происходит непосредственно включение и выключение пользователю вашего класса не доступна, что позволяет ее менять без опасения, что это может отразиться на использующей класс «холодильник» программе. При этом класс становится новым типом данных в рамках разрабатываемой программы. Можно создавать переменные этого нового типа, такие переменные называются объекты.</a:t>
            </a:r>
            <a:endParaRPr lang="en-US" sz="1100" dirty="0" smtClean="0"/>
          </a:p>
        </p:txBody>
      </p:sp>
    </p:spTree>
    <p:extLst>
      <p:ext uri="{BB962C8B-B14F-4D97-AF65-F5344CB8AC3E}">
        <p14:creationId xmlns:p14="http://schemas.microsoft.com/office/powerpoint/2010/main" val="180755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ru-RU" dirty="0" smtClean="0"/>
              <a:t>Общие теоретические сведения</a:t>
            </a:r>
            <a:endParaRPr lang="ru-RU" dirty="0">
              <a:effectLst/>
            </a:endParaRPr>
          </a:p>
        </p:txBody>
      </p:sp>
      <p:sp>
        <p:nvSpPr>
          <p:cNvPr id="355" name="Google Shape;355;p47"/>
          <p:cNvSpPr txBox="1">
            <a:spLocks noGrp="1"/>
          </p:cNvSpPr>
          <p:nvPr>
            <p:ph type="subTitle" idx="1"/>
          </p:nvPr>
        </p:nvSpPr>
        <p:spPr>
          <a:xfrm>
            <a:off x="1187624" y="1131590"/>
            <a:ext cx="7200800" cy="2448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ru-RU" b="1" dirty="0"/>
              <a:t>Полиморфизм</a:t>
            </a:r>
          </a:p>
          <a:p>
            <a:pPr marL="0" lvl="0" indent="0">
              <a:buSzPts val="1100"/>
              <a:buNone/>
            </a:pPr>
            <a:endParaRPr lang="ru-RU" dirty="0"/>
          </a:p>
          <a:p>
            <a:pPr marL="0" lvl="0" indent="0">
              <a:buSzPts val="1100"/>
              <a:buNone/>
            </a:pPr>
            <a:r>
              <a:rPr lang="ru-RU" dirty="0"/>
              <a:t>Как уже было сказано во введении в рамках ООП полиморфизм, как правило, используется с позиции переопределения методов базового класса в классе наследнике. Проще всего это рассмотреть на примере. Добавим в наш базовый класс метод </a:t>
            </a:r>
            <a:r>
              <a:rPr lang="ru-RU" dirty="0" err="1"/>
              <a:t>info</a:t>
            </a:r>
            <a:r>
              <a:rPr lang="ru-RU" dirty="0"/>
              <a:t>(), который печатает сводную информацию по объекту класса </a:t>
            </a:r>
            <a:r>
              <a:rPr lang="ru-RU" dirty="0" err="1"/>
              <a:t>Figure</a:t>
            </a:r>
            <a:r>
              <a:rPr lang="ru-RU" dirty="0"/>
              <a:t> и переопределим этот метод в классе </a:t>
            </a:r>
            <a:r>
              <a:rPr lang="ru-RU" dirty="0" err="1"/>
              <a:t>Rectangle</a:t>
            </a:r>
            <a:r>
              <a:rPr lang="ru-RU" dirty="0"/>
              <a:t>, добавим  в него дополнительные данные:</a:t>
            </a:r>
            <a:endParaRPr lang="ru-RU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2571750"/>
            <a:ext cx="3033887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45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ru-RU" dirty="0" smtClean="0"/>
              <a:t>Общие теоретические сведения</a:t>
            </a:r>
            <a:endParaRPr lang="ru-RU" dirty="0">
              <a:effectLst/>
            </a:endParaRPr>
          </a:p>
        </p:txBody>
      </p:sp>
      <p:sp>
        <p:nvSpPr>
          <p:cNvPr id="355" name="Google Shape;355;p47"/>
          <p:cNvSpPr txBox="1">
            <a:spLocks noGrp="1"/>
          </p:cNvSpPr>
          <p:nvPr>
            <p:ph type="subTitle" idx="1"/>
          </p:nvPr>
        </p:nvSpPr>
        <p:spPr>
          <a:xfrm>
            <a:off x="1187624" y="1131590"/>
            <a:ext cx="7200800" cy="2448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endParaRPr lang="ru-RU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1078260"/>
            <a:ext cx="3384377" cy="3688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131590"/>
            <a:ext cx="3270006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47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ru-RU" dirty="0" smtClean="0"/>
              <a:t>Общие теоретические сведения</a:t>
            </a:r>
            <a:endParaRPr lang="ru-RU" dirty="0">
              <a:effectLst/>
            </a:endParaRPr>
          </a:p>
        </p:txBody>
      </p:sp>
      <p:sp>
        <p:nvSpPr>
          <p:cNvPr id="355" name="Google Shape;355;p47"/>
          <p:cNvSpPr txBox="1">
            <a:spLocks noGrp="1"/>
          </p:cNvSpPr>
          <p:nvPr>
            <p:ph type="subTitle" idx="1"/>
          </p:nvPr>
        </p:nvSpPr>
        <p:spPr>
          <a:xfrm>
            <a:off x="1187624" y="1131590"/>
            <a:ext cx="7200800" cy="2448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ru-RU" dirty="0"/>
              <a:t>Посмотрим, как это </a:t>
            </a:r>
            <a:r>
              <a:rPr lang="ru-RU" dirty="0" smtClean="0"/>
              <a:t>работает</a:t>
            </a:r>
          </a:p>
          <a:p>
            <a:pPr marL="0" lvl="0" indent="0">
              <a:buSzPts val="1100"/>
              <a:buNone/>
            </a:pPr>
            <a:endParaRPr lang="ru-RU" dirty="0"/>
          </a:p>
          <a:p>
            <a:pPr marL="0" lvl="0" indent="0">
              <a:buSzPts val="1100"/>
              <a:buNone/>
            </a:pPr>
            <a:endParaRPr lang="ru-RU" dirty="0" smtClean="0"/>
          </a:p>
          <a:p>
            <a:pPr marL="0" lvl="0" indent="0">
              <a:buSzPts val="1100"/>
              <a:buNone/>
            </a:pPr>
            <a:endParaRPr lang="ru-RU" dirty="0"/>
          </a:p>
          <a:p>
            <a:pPr marL="0" lvl="0" indent="0">
              <a:buSzPts val="1100"/>
              <a:buNone/>
            </a:pPr>
            <a:endParaRPr lang="ru-RU" dirty="0" smtClean="0"/>
          </a:p>
          <a:p>
            <a:pPr marL="0" lvl="0" indent="0">
              <a:buSzPts val="1100"/>
              <a:buNone/>
            </a:pPr>
            <a:endParaRPr lang="ru-RU" dirty="0"/>
          </a:p>
          <a:p>
            <a:pPr marL="0" lvl="0" indent="0">
              <a:buSzPts val="1100"/>
              <a:buNone/>
            </a:pPr>
            <a:endParaRPr lang="ru-RU" dirty="0" smtClean="0"/>
          </a:p>
          <a:p>
            <a:pPr marL="0" lvl="0" indent="0">
              <a:buSzPts val="1100"/>
              <a:buNone/>
            </a:pPr>
            <a:endParaRPr lang="ru-RU" dirty="0"/>
          </a:p>
          <a:p>
            <a:pPr marL="0" lvl="0" indent="0">
              <a:buSzPts val="1100"/>
              <a:buNone/>
            </a:pPr>
            <a:endParaRPr lang="ru-RU" dirty="0" smtClean="0"/>
          </a:p>
          <a:p>
            <a:pPr marL="0" lvl="0" indent="0">
              <a:buSzPts val="1100"/>
              <a:buNone/>
            </a:pPr>
            <a:endParaRPr lang="ru-RU" dirty="0"/>
          </a:p>
          <a:p>
            <a:pPr marL="0" lvl="0" indent="0">
              <a:buSzPts val="1100"/>
              <a:buNone/>
            </a:pPr>
            <a:endParaRPr lang="ru-RU" dirty="0" smtClean="0"/>
          </a:p>
          <a:p>
            <a:pPr marL="0" lvl="0" indent="0">
              <a:buSzPts val="1100"/>
              <a:buNone/>
            </a:pPr>
            <a:endParaRPr lang="ru-RU" dirty="0"/>
          </a:p>
          <a:p>
            <a:pPr marL="0" lvl="0" indent="0">
              <a:buSzPts val="1100"/>
              <a:buNone/>
            </a:pPr>
            <a:endParaRPr lang="ru-RU" dirty="0" smtClean="0"/>
          </a:p>
          <a:p>
            <a:pPr marL="0" lvl="0" indent="0">
              <a:buSzPts val="1100"/>
              <a:buNone/>
            </a:pPr>
            <a:endParaRPr lang="ru-RU" dirty="0"/>
          </a:p>
          <a:p>
            <a:pPr marL="0" lvl="0" indent="0">
              <a:buSzPts val="1100"/>
              <a:buNone/>
            </a:pPr>
            <a:endParaRPr lang="ru-RU" dirty="0" smtClean="0"/>
          </a:p>
          <a:p>
            <a:pPr marL="0" lvl="0" indent="0">
              <a:buSzPts val="1100"/>
              <a:buNone/>
            </a:pPr>
            <a:endParaRPr lang="ru-RU" dirty="0"/>
          </a:p>
          <a:p>
            <a:pPr marL="0" lvl="0" indent="0">
              <a:buSzPts val="1100"/>
              <a:buNone/>
            </a:pPr>
            <a:r>
              <a:rPr lang="ru-RU" dirty="0"/>
              <a:t>Таким образом, класс наследник может расширять функционал класса родителя.</a:t>
            </a:r>
            <a:endParaRPr lang="ru-RU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91630"/>
            <a:ext cx="3799773" cy="2564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947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1"/>
          <p:cNvSpPr txBox="1">
            <a:spLocks noGrp="1"/>
          </p:cNvSpPr>
          <p:nvPr>
            <p:ph type="ctrTitle"/>
          </p:nvPr>
        </p:nvSpPr>
        <p:spPr>
          <a:xfrm>
            <a:off x="713250" y="1525050"/>
            <a:ext cx="7717500" cy="166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000" dirty="0" smtClean="0"/>
              <a:t>Python</a:t>
            </a:r>
            <a:endParaRPr sz="4000" dirty="0"/>
          </a:p>
        </p:txBody>
      </p:sp>
      <p:sp>
        <p:nvSpPr>
          <p:cNvPr id="304" name="Google Shape;304;p41"/>
          <p:cNvSpPr txBox="1">
            <a:spLocks noGrp="1"/>
          </p:cNvSpPr>
          <p:nvPr>
            <p:ph type="subTitle" idx="1"/>
          </p:nvPr>
        </p:nvSpPr>
        <p:spPr>
          <a:xfrm>
            <a:off x="2307700" y="3187350"/>
            <a:ext cx="45288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КЛАССЫ И ОБЪЕКТЫ</a:t>
            </a:r>
            <a:endParaRPr lang="en-US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827584" y="267494"/>
            <a:ext cx="748883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Raleway" charset="-52"/>
              </a:rPr>
              <a:t>Г</a:t>
            </a:r>
            <a:r>
              <a:rPr lang="ru-RU" sz="1100" dirty="0" smtClean="0">
                <a:latin typeface="Raleway" charset="-52"/>
              </a:rPr>
              <a:t>осударственное </a:t>
            </a:r>
            <a:r>
              <a:rPr lang="ru-RU" sz="1100" dirty="0">
                <a:latin typeface="Raleway" charset="-52"/>
              </a:rPr>
              <a:t>бюджетное профессиональное образовательное учреждение Новосибирской области</a:t>
            </a:r>
          </a:p>
          <a:p>
            <a:pPr algn="ctr"/>
            <a:r>
              <a:rPr lang="ru-RU" sz="1100" b="1" dirty="0">
                <a:latin typeface="Raleway" charset="-52"/>
              </a:rPr>
              <a:t>Новосибирский авиационный технический колледж</a:t>
            </a:r>
            <a:br>
              <a:rPr lang="ru-RU" sz="1100" b="1" dirty="0">
                <a:latin typeface="Raleway" charset="-52"/>
              </a:rPr>
            </a:br>
            <a:r>
              <a:rPr lang="ru-RU" sz="1100" b="1" dirty="0">
                <a:latin typeface="Raleway" charset="-52"/>
              </a:rPr>
              <a:t>имени Б.С. </a:t>
            </a:r>
            <a:r>
              <a:rPr lang="ru-RU" sz="1100" b="1" dirty="0" err="1">
                <a:latin typeface="Raleway" charset="-52"/>
              </a:rPr>
              <a:t>Галущака</a:t>
            </a:r>
            <a:endParaRPr lang="ru-RU" sz="1100" b="1" dirty="0">
              <a:effectLst/>
              <a:latin typeface="Raleway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2486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dirty="0"/>
              <a:t>Общие теоретические сведения</a:t>
            </a:r>
            <a:endParaRPr dirty="0"/>
          </a:p>
        </p:txBody>
      </p:sp>
      <p:sp>
        <p:nvSpPr>
          <p:cNvPr id="355" name="Google Shape;355;p47"/>
          <p:cNvSpPr txBox="1">
            <a:spLocks noGrp="1"/>
          </p:cNvSpPr>
          <p:nvPr>
            <p:ph type="subTitle" idx="1"/>
          </p:nvPr>
        </p:nvSpPr>
        <p:spPr>
          <a:xfrm>
            <a:off x="1187624" y="1131590"/>
            <a:ext cx="7200800" cy="2448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ru-RU" b="1" dirty="0"/>
              <a:t>Наследование</a:t>
            </a:r>
          </a:p>
          <a:p>
            <a:pPr marL="0" lvl="0" indent="0">
              <a:buSzPts val="1100"/>
              <a:buNone/>
            </a:pPr>
            <a:endParaRPr lang="ru-RU" b="1" dirty="0"/>
          </a:p>
          <a:p>
            <a:pPr marL="0" lvl="0" indent="0">
              <a:buSzPts val="1100"/>
              <a:buNone/>
            </a:pPr>
            <a:r>
              <a:rPr lang="ru-RU" dirty="0"/>
              <a:t>Под наследованием понимается возможность создания нового класса на базе существующего. Наследование предполагает наличие отношения “является” между классом наследником и классом родителем. При этом класс потомок будет содержать те же атрибуты и методы, что и базовый класс, но при этом его можно (и нужно) расширять через добавление новых методов и атрибутов.</a:t>
            </a:r>
          </a:p>
          <a:p>
            <a:pPr marL="0" lvl="0" indent="0">
              <a:buSzPts val="1100"/>
              <a:buNone/>
            </a:pPr>
            <a:endParaRPr lang="ru-RU" dirty="0"/>
          </a:p>
          <a:p>
            <a:pPr marL="0" lvl="0" indent="0">
              <a:buSzPts val="1100"/>
              <a:buNone/>
            </a:pPr>
            <a:r>
              <a:rPr lang="ru-RU" dirty="0"/>
              <a:t>Примером базового класса, демонстрирующего наследование, можно определить класс “автомобиль”, имеющий атрибуты: масса, мощность двигателя, объем топливного бака и методы: завести и заглушить. У такого класса может быть потомок – “грузовой автомобиль”, он будет содержать те же атрибуты и методы, что и класс “автомобиль”, и дополнительные свойства: количество осей, мощность компрессора и т.п..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3121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dirty="0"/>
              <a:t>Общие теоретические сведения</a:t>
            </a:r>
            <a:endParaRPr dirty="0"/>
          </a:p>
        </p:txBody>
      </p:sp>
      <p:sp>
        <p:nvSpPr>
          <p:cNvPr id="355" name="Google Shape;355;p47"/>
          <p:cNvSpPr txBox="1">
            <a:spLocks noGrp="1"/>
          </p:cNvSpPr>
          <p:nvPr>
            <p:ph type="subTitle" idx="1"/>
          </p:nvPr>
        </p:nvSpPr>
        <p:spPr>
          <a:xfrm>
            <a:off x="1187624" y="1131590"/>
            <a:ext cx="7200800" cy="2448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ru-RU" b="1" dirty="0"/>
              <a:t>Полиморфизм</a:t>
            </a:r>
          </a:p>
          <a:p>
            <a:pPr marL="0" lvl="0" indent="0">
              <a:buSzPts val="1100"/>
              <a:buNone/>
            </a:pPr>
            <a:endParaRPr lang="ru-RU" b="1" dirty="0"/>
          </a:p>
          <a:p>
            <a:pPr marL="0" lvl="0" indent="0">
              <a:buSzPts val="1100"/>
              <a:buNone/>
            </a:pPr>
            <a:r>
              <a:rPr lang="ru-RU" dirty="0"/>
              <a:t>Полиморфизм позволяет одинаково обращаться с объектами, имеющими однотипный интерфейс, независимо от внутренней реализации объекта. Например, с объектом класса “грузовой автомобиль” можно производить те же операции, что и с объектом класса “автомобиль”, т.к. первый является наследником второго, при этом обратное утверждение неверно (во всяком случае не всегда). Другими словами полиморфизм предполагает разную реализацию методов с одинаковыми именами. Это очень полезно при наследовании, когда в классе наследнике можно переопределить методы класса родителя.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210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dirty="0"/>
              <a:t>Общие теоретические сведения</a:t>
            </a:r>
            <a:endParaRPr dirty="0"/>
          </a:p>
        </p:txBody>
      </p:sp>
      <p:sp>
        <p:nvSpPr>
          <p:cNvPr id="355" name="Google Shape;355;p47"/>
          <p:cNvSpPr txBox="1">
            <a:spLocks noGrp="1"/>
          </p:cNvSpPr>
          <p:nvPr>
            <p:ph type="subTitle" idx="1"/>
          </p:nvPr>
        </p:nvSpPr>
        <p:spPr>
          <a:xfrm>
            <a:off x="1187624" y="1131590"/>
            <a:ext cx="7200800" cy="2448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ru-RU" dirty="0"/>
              <a:t>Классы в </a:t>
            </a:r>
            <a:r>
              <a:rPr lang="ru-RU" dirty="0" err="1"/>
              <a:t>Python</a:t>
            </a:r>
            <a:endParaRPr lang="ru-RU" dirty="0"/>
          </a:p>
          <a:p>
            <a:pPr marL="0" lvl="0" indent="0">
              <a:buSzPts val="1100"/>
              <a:buNone/>
            </a:pPr>
            <a:r>
              <a:rPr lang="ru-RU" dirty="0"/>
              <a:t>Создание классов и объектов</a:t>
            </a:r>
          </a:p>
          <a:p>
            <a:pPr marL="0" lvl="0" indent="0">
              <a:buSzPts val="1100"/>
              <a:buNone/>
            </a:pPr>
            <a:endParaRPr lang="ru-RU" dirty="0"/>
          </a:p>
          <a:p>
            <a:pPr marL="0" lvl="0" indent="0">
              <a:buSzPts val="1100"/>
              <a:buNone/>
            </a:pPr>
            <a:r>
              <a:rPr lang="ru-RU" dirty="0"/>
              <a:t>Создание класса в </a:t>
            </a:r>
            <a:r>
              <a:rPr lang="ru-RU" dirty="0" err="1"/>
              <a:t>Python</a:t>
            </a:r>
            <a:r>
              <a:rPr lang="ru-RU" dirty="0"/>
              <a:t> начинается с инструкции </a:t>
            </a:r>
            <a:r>
              <a:rPr lang="ru-RU" dirty="0" err="1"/>
              <a:t>class</a:t>
            </a:r>
            <a:r>
              <a:rPr lang="ru-RU" dirty="0"/>
              <a:t>. Вот так будет выглядеть минимальный класс</a:t>
            </a:r>
            <a:r>
              <a:rPr lang="ru-RU" dirty="0" smtClean="0"/>
              <a:t>.</a:t>
            </a:r>
          </a:p>
          <a:p>
            <a:pPr marL="0" lvl="0" indent="0">
              <a:buSzPts val="1100"/>
              <a:buNone/>
            </a:pPr>
            <a:endParaRPr lang="ru-RU" dirty="0"/>
          </a:p>
          <a:p>
            <a:pPr marL="0" lvl="0" indent="0">
              <a:buSzPts val="1100"/>
              <a:buNone/>
            </a:pPr>
            <a:endParaRPr lang="ru-RU" dirty="0" smtClean="0"/>
          </a:p>
          <a:p>
            <a:pPr marL="0" lvl="0" indent="0">
              <a:buSzPts val="1100"/>
              <a:buNone/>
            </a:pPr>
            <a:endParaRPr lang="ru-RU" dirty="0"/>
          </a:p>
          <a:p>
            <a:pPr marL="0" lvl="0" indent="0">
              <a:buSzPts val="1100"/>
              <a:buNone/>
            </a:pPr>
            <a:endParaRPr lang="ru-RU" dirty="0" smtClean="0"/>
          </a:p>
          <a:p>
            <a:pPr marL="0" lvl="0" indent="0">
              <a:buSzPts val="1100"/>
              <a:buNone/>
            </a:pPr>
            <a:r>
              <a:rPr lang="ru-RU" dirty="0"/>
              <a:t>Класс состоит из объявления (инструкция </a:t>
            </a:r>
            <a:r>
              <a:rPr lang="ru-RU" dirty="0" err="1"/>
              <a:t>class</a:t>
            </a:r>
            <a:r>
              <a:rPr lang="ru-RU" dirty="0"/>
              <a:t>), имени класса (нашем случае это имя C) и тела класса, которое содержит атрибуты и методы (в нашем минимальном классе есть только одна инструкция </a:t>
            </a:r>
            <a:r>
              <a:rPr lang="ru-RU" dirty="0" err="1"/>
              <a:t>pass</a:t>
            </a:r>
            <a:r>
              <a:rPr lang="ru-RU" dirty="0"/>
              <a:t>).</a:t>
            </a:r>
          </a:p>
          <a:p>
            <a:pPr marL="0" lvl="0" indent="0">
              <a:buSzPts val="1100"/>
              <a:buNone/>
            </a:pPr>
            <a:endParaRPr lang="ru-RU" dirty="0"/>
          </a:p>
          <a:p>
            <a:pPr marL="0" lvl="0" indent="0">
              <a:buSzPts val="1100"/>
              <a:buNone/>
            </a:pPr>
            <a:r>
              <a:rPr lang="ru-RU" dirty="0"/>
              <a:t>Для того чтобы создать объект класса необходимо воспользоваться следующим синтаксисом:</a:t>
            </a:r>
          </a:p>
          <a:p>
            <a:pPr marL="0" lvl="0" indent="0">
              <a:buSzPts val="1100"/>
              <a:buNone/>
            </a:pPr>
            <a:endParaRPr lang="ru-RU" dirty="0"/>
          </a:p>
          <a:p>
            <a:pPr marL="0" lvl="0" indent="0">
              <a:buSzPts val="1100"/>
              <a:buNone/>
            </a:pPr>
            <a:r>
              <a:rPr lang="ru-RU" dirty="0" err="1"/>
              <a:t>имя_объекта</a:t>
            </a:r>
            <a:r>
              <a:rPr lang="ru-RU" dirty="0"/>
              <a:t> = </a:t>
            </a:r>
            <a:r>
              <a:rPr lang="ru-RU" dirty="0" err="1"/>
              <a:t>имя_класса</a:t>
            </a:r>
            <a:r>
              <a:rPr lang="ru-RU" dirty="0"/>
              <a:t>()</a:t>
            </a:r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789" y="2191891"/>
            <a:ext cx="1799853" cy="532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209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ru-RU" dirty="0" smtClean="0"/>
              <a:t>Общие теоретические сведения</a:t>
            </a:r>
            <a:endParaRPr lang="ru-RU" dirty="0">
              <a:effectLst/>
            </a:endParaRPr>
          </a:p>
        </p:txBody>
      </p:sp>
      <p:sp>
        <p:nvSpPr>
          <p:cNvPr id="355" name="Google Shape;355;p47"/>
          <p:cNvSpPr txBox="1">
            <a:spLocks noGrp="1"/>
          </p:cNvSpPr>
          <p:nvPr>
            <p:ph type="subTitle" idx="1"/>
          </p:nvPr>
        </p:nvSpPr>
        <p:spPr>
          <a:xfrm>
            <a:off x="1187624" y="1131590"/>
            <a:ext cx="7200800" cy="2448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ru-RU" b="1" dirty="0"/>
              <a:t>Статические и динамические атрибуты класса</a:t>
            </a:r>
          </a:p>
          <a:p>
            <a:pPr marL="0" lvl="0" indent="0">
              <a:buSzPts val="1100"/>
              <a:buNone/>
            </a:pPr>
            <a:endParaRPr lang="ru-RU" b="1" dirty="0"/>
          </a:p>
          <a:p>
            <a:pPr marL="0" lvl="0" indent="0">
              <a:buSzPts val="1100"/>
              <a:buNone/>
            </a:pPr>
            <a:r>
              <a:rPr lang="ru-RU" dirty="0"/>
              <a:t>Как уже было сказано выше, класс может содержать атрибуты и методы. Атрибут может быть статическим и динамическим (уровня объекта класса). Суть в том, что для работы со статическим атрибутом, вам не нужно создавать экземпляр класса, а для работы с динамическим – нужно. Пример:</a:t>
            </a:r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55726"/>
            <a:ext cx="4807917" cy="1431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847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ru-RU" dirty="0" smtClean="0"/>
              <a:t>Общие теоретические сведения</a:t>
            </a:r>
            <a:endParaRPr lang="ru-RU" dirty="0">
              <a:effectLst/>
            </a:endParaRPr>
          </a:p>
        </p:txBody>
      </p:sp>
      <p:sp>
        <p:nvSpPr>
          <p:cNvPr id="355" name="Google Shape;355;p47"/>
          <p:cNvSpPr txBox="1">
            <a:spLocks noGrp="1"/>
          </p:cNvSpPr>
          <p:nvPr>
            <p:ph type="subTitle" idx="1"/>
          </p:nvPr>
        </p:nvSpPr>
        <p:spPr>
          <a:xfrm>
            <a:off x="1187624" y="1131590"/>
            <a:ext cx="7200800" cy="2448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ru-RU" dirty="0"/>
              <a:t>В представленном выше классе, атрибут </a:t>
            </a:r>
            <a:r>
              <a:rPr lang="ru-RU" dirty="0" err="1"/>
              <a:t>default_color</a:t>
            </a:r>
            <a:r>
              <a:rPr lang="ru-RU" dirty="0"/>
              <a:t> – это статический атрибут, и доступ к нему, как было сказано выше, можно получить не создавая объект класса </a:t>
            </a:r>
            <a:r>
              <a:rPr lang="ru-RU" dirty="0" err="1"/>
              <a:t>Rectangle</a:t>
            </a:r>
            <a:r>
              <a:rPr lang="ru-RU" dirty="0" smtClean="0"/>
              <a:t>.</a:t>
            </a:r>
          </a:p>
          <a:p>
            <a:pPr marL="0" lvl="0" indent="0">
              <a:buSzPts val="1100"/>
              <a:buNone/>
            </a:pPr>
            <a:endParaRPr lang="ru-RU" b="1" dirty="0"/>
          </a:p>
          <a:p>
            <a:pPr marL="0" lvl="0" indent="0">
              <a:buSzPts val="1100"/>
              <a:buNone/>
            </a:pPr>
            <a:endParaRPr lang="ru-RU" b="1" dirty="0" smtClean="0"/>
          </a:p>
          <a:p>
            <a:pPr marL="0" lvl="0" indent="0">
              <a:buSzPts val="1100"/>
              <a:buNone/>
            </a:pPr>
            <a:endParaRPr lang="ru-RU" b="1" dirty="0"/>
          </a:p>
          <a:p>
            <a:pPr marL="0" lvl="0" indent="0">
              <a:buSzPts val="1100"/>
              <a:buNone/>
            </a:pPr>
            <a:endParaRPr lang="ru-RU" b="1" dirty="0" smtClean="0"/>
          </a:p>
          <a:p>
            <a:pPr marL="0" indent="0">
              <a:buSzPts val="1100"/>
              <a:buNone/>
            </a:pPr>
            <a:r>
              <a:rPr lang="ru-RU" i="1" dirty="0" err="1"/>
              <a:t>width</a:t>
            </a:r>
            <a:r>
              <a:rPr lang="ru-RU" dirty="0"/>
              <a:t> и </a:t>
            </a:r>
            <a:r>
              <a:rPr lang="ru-RU" i="1" dirty="0" err="1"/>
              <a:t>height</a:t>
            </a:r>
            <a:r>
              <a:rPr lang="ru-RU" dirty="0"/>
              <a:t> – это динамические атрибуты, при их создании было использовано ключевое слово </a:t>
            </a:r>
            <a:r>
              <a:rPr lang="ru-RU" i="1" dirty="0" err="1"/>
              <a:t>self</a:t>
            </a:r>
            <a:r>
              <a:rPr lang="ru-RU" dirty="0"/>
              <a:t>. Пока просто примите это как должное, более подробно про </a:t>
            </a:r>
            <a:r>
              <a:rPr lang="ru-RU" i="1" dirty="0" err="1"/>
              <a:t>self</a:t>
            </a:r>
            <a:r>
              <a:rPr lang="ru-RU" dirty="0"/>
              <a:t> будет рассказано ниже. Для доступа к </a:t>
            </a:r>
            <a:r>
              <a:rPr lang="ru-RU" i="1" dirty="0" err="1"/>
              <a:t>width</a:t>
            </a:r>
            <a:r>
              <a:rPr lang="ru-RU" dirty="0"/>
              <a:t> и </a:t>
            </a:r>
            <a:r>
              <a:rPr lang="ru-RU" i="1" dirty="0" err="1"/>
              <a:t>height</a:t>
            </a:r>
            <a:r>
              <a:rPr lang="ru-RU" dirty="0"/>
              <a:t> предварительно нужно создать объект класса </a:t>
            </a:r>
            <a:r>
              <a:rPr lang="ru-RU" i="1" dirty="0" err="1"/>
              <a:t>Rectangle</a:t>
            </a:r>
            <a:r>
              <a:rPr lang="ru-RU" i="1" dirty="0"/>
              <a:t>:</a:t>
            </a:r>
            <a:endParaRPr lang="ru-RU" dirty="0"/>
          </a:p>
          <a:p>
            <a:pPr marL="0" lvl="0" indent="0">
              <a:buSzPts val="1100"/>
              <a:buNone/>
            </a:pPr>
            <a:endParaRPr lang="en-US" b="1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635646"/>
            <a:ext cx="3866778" cy="579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931790"/>
            <a:ext cx="3549030" cy="1095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885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ru-RU" dirty="0" smtClean="0"/>
              <a:t>Общие теоретические сведения</a:t>
            </a:r>
            <a:endParaRPr lang="ru-RU" dirty="0">
              <a:effectLst/>
            </a:endParaRPr>
          </a:p>
        </p:txBody>
      </p:sp>
      <p:sp>
        <p:nvSpPr>
          <p:cNvPr id="355" name="Google Shape;355;p47"/>
          <p:cNvSpPr txBox="1">
            <a:spLocks noGrp="1"/>
          </p:cNvSpPr>
          <p:nvPr>
            <p:ph type="subTitle" idx="1"/>
          </p:nvPr>
        </p:nvSpPr>
        <p:spPr>
          <a:xfrm>
            <a:off x="1187624" y="1131590"/>
            <a:ext cx="7200800" cy="2448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ru-RU" b="1" dirty="0"/>
              <a:t>Если обратиться через класс, то получим ошибку</a:t>
            </a:r>
            <a:r>
              <a:rPr lang="ru-RU" b="1" dirty="0" smtClean="0"/>
              <a:t>:</a:t>
            </a:r>
          </a:p>
          <a:p>
            <a:pPr marL="0" lvl="0" indent="0">
              <a:buSzPts val="1100"/>
              <a:buNone/>
            </a:pPr>
            <a:endParaRPr lang="ru-RU" b="1" dirty="0"/>
          </a:p>
          <a:p>
            <a:pPr marL="0" lvl="0" indent="0">
              <a:buSzPts val="1100"/>
              <a:buNone/>
            </a:pPr>
            <a:endParaRPr lang="ru-RU" b="1" dirty="0" smtClean="0"/>
          </a:p>
          <a:p>
            <a:pPr marL="0" lvl="0" indent="0">
              <a:buSzPts val="1100"/>
              <a:buNone/>
            </a:pPr>
            <a:endParaRPr lang="ru-RU" b="1" dirty="0"/>
          </a:p>
          <a:p>
            <a:pPr marL="0" lvl="0" indent="0">
              <a:buSzPts val="1100"/>
              <a:buNone/>
            </a:pPr>
            <a:endParaRPr lang="ru-RU" b="1" dirty="0" smtClean="0"/>
          </a:p>
          <a:p>
            <a:pPr marL="0" lvl="0" indent="0">
              <a:buSzPts val="1100"/>
              <a:buNone/>
            </a:pPr>
            <a:endParaRPr lang="ru-RU" b="1" dirty="0"/>
          </a:p>
          <a:p>
            <a:pPr marL="0" lvl="0" indent="0">
              <a:buSzPts val="1100"/>
              <a:buNone/>
            </a:pPr>
            <a:r>
              <a:rPr lang="ru-RU" dirty="0"/>
              <a:t>При этом, если вы обратитесь к статическому атрибуту через экземпляр класса, то все будет ОК, до тех пор, пока вы не попытаетесь его поменять. </a:t>
            </a:r>
          </a:p>
          <a:p>
            <a:pPr marL="0" lvl="0" indent="0">
              <a:buSzPts val="1100"/>
              <a:buNone/>
            </a:pPr>
            <a:endParaRPr lang="ru-RU" dirty="0"/>
          </a:p>
          <a:p>
            <a:pPr marL="0" lvl="0" indent="0">
              <a:buSzPts val="1100"/>
              <a:buNone/>
            </a:pPr>
            <a:r>
              <a:rPr lang="ru-RU" dirty="0"/>
              <a:t>Проверим ещё раз значение атрибута </a:t>
            </a:r>
            <a:r>
              <a:rPr lang="ru-RU" dirty="0" err="1"/>
              <a:t>default_color</a:t>
            </a:r>
            <a:r>
              <a:rPr lang="ru-RU" dirty="0"/>
              <a:t>:</a:t>
            </a:r>
            <a:endParaRPr lang="en-US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491630"/>
            <a:ext cx="5832648" cy="779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075806"/>
            <a:ext cx="3573413" cy="564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529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merging Therapies in Nephrotic Syndrome by Slidesgo">
  <a:themeElements>
    <a:clrScheme name="Simple Light">
      <a:dk1>
        <a:srgbClr val="1D1D1C"/>
      </a:dk1>
      <a:lt1>
        <a:srgbClr val="FFFFFF"/>
      </a:lt1>
      <a:dk2>
        <a:srgbClr val="4A4A48"/>
      </a:dk2>
      <a:lt2>
        <a:srgbClr val="73736F"/>
      </a:lt2>
      <a:accent1>
        <a:srgbClr val="C4C4BE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</TotalTime>
  <Words>1806</Words>
  <Application>Microsoft Office PowerPoint</Application>
  <PresentationFormat>Экран (16:9)</PresentationFormat>
  <Paragraphs>203</Paragraphs>
  <Slides>33</Slides>
  <Notes>33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39" baseType="lpstr">
      <vt:lpstr>Arial</vt:lpstr>
      <vt:lpstr>Nunito Light</vt:lpstr>
      <vt:lpstr>Raleway</vt:lpstr>
      <vt:lpstr>Open Sans Light</vt:lpstr>
      <vt:lpstr>Nunito</vt:lpstr>
      <vt:lpstr>Emerging Therapies in Nephrotic Syndrome by Slidesgo</vt:lpstr>
      <vt:lpstr>Python</vt:lpstr>
      <vt:lpstr>Общие теоретические сведения</vt:lpstr>
      <vt:lpstr>Общие теоретические сведения</vt:lpstr>
      <vt:lpstr>Общие теоретические сведения</vt:lpstr>
      <vt:lpstr>Общие теоретические сведения</vt:lpstr>
      <vt:lpstr>Общие теоретические сведения</vt:lpstr>
      <vt:lpstr>Общие теоретические сведения</vt:lpstr>
      <vt:lpstr>Общие теоретические сведения</vt:lpstr>
      <vt:lpstr>Общие теоретические сведения</vt:lpstr>
      <vt:lpstr>Общие теоретические сведения</vt:lpstr>
      <vt:lpstr>Общие теоретические сведения</vt:lpstr>
      <vt:lpstr>Общие теоретические сведения</vt:lpstr>
      <vt:lpstr>Общие теоретические сведения</vt:lpstr>
      <vt:lpstr>Общие теоретические сведения</vt:lpstr>
      <vt:lpstr>Общие теоретические сведения</vt:lpstr>
      <vt:lpstr>Общие теоретические сведения</vt:lpstr>
      <vt:lpstr>Общие теоретические сведения</vt:lpstr>
      <vt:lpstr>Общие теоретические сведения</vt:lpstr>
      <vt:lpstr>Общие теоретические сведения</vt:lpstr>
      <vt:lpstr>Общие теоретические сведения</vt:lpstr>
      <vt:lpstr>Общие теоретические сведения</vt:lpstr>
      <vt:lpstr>Общие теоретические сведения</vt:lpstr>
      <vt:lpstr>Общие теоретические сведения</vt:lpstr>
      <vt:lpstr>Общие теоретические сведения</vt:lpstr>
      <vt:lpstr>Общие теоретические сведения</vt:lpstr>
      <vt:lpstr>Общие теоретические сведения</vt:lpstr>
      <vt:lpstr>Общие теоретические сведения</vt:lpstr>
      <vt:lpstr>Общие теоретические сведения</vt:lpstr>
      <vt:lpstr>Общие теоретические сведения</vt:lpstr>
      <vt:lpstr>Общие теоретические сведения</vt:lpstr>
      <vt:lpstr>Общие теоретические сведения</vt:lpstr>
      <vt:lpstr>Общие теоретические сведения</vt:lpstr>
      <vt:lpstr>Python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Проектирование, разработка и оптимизация веб-приложений</dc:title>
  <dc:creator>Sergey Antuh</dc:creator>
  <cp:lastModifiedBy>Sergey Antuh</cp:lastModifiedBy>
  <cp:revision>52</cp:revision>
  <dcterms:modified xsi:type="dcterms:W3CDTF">2024-09-16T13:50:30Z</dcterms:modified>
</cp:coreProperties>
</file>